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0"/>
  </p:notesMasterIdLst>
  <p:sldIdLst>
    <p:sldId id="256" r:id="rId2"/>
    <p:sldId id="257"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Lst>
  <p:sldSz cx="9144000" cy="6858000" type="screen4x3"/>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7"/>
    <p:restoredTop sz="94604"/>
  </p:normalViewPr>
  <p:slideViewPr>
    <p:cSldViewPr>
      <p:cViewPr varScale="1">
        <p:scale>
          <a:sx n="90" d="100"/>
          <a:sy n="90" d="100"/>
        </p:scale>
        <p:origin x="1736"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1138" y="0"/>
            <a:ext cx="3076575" cy="469900"/>
          </a:xfrm>
          <a:prstGeom prst="rect">
            <a:avLst/>
          </a:prstGeom>
        </p:spPr>
        <p:txBody>
          <a:bodyPr vert="horz" lIns="91440" tIns="45720" rIns="91440" bIns="45720" rtlCol="0"/>
          <a:lstStyle>
            <a:lvl1pPr algn="r">
              <a:defRPr sz="1200"/>
            </a:lvl1pPr>
          </a:lstStyle>
          <a:p>
            <a:fld id="{3024FC0C-432F-024C-98C4-14D05CA1E4C6}" type="datetimeFigureOut">
              <a:rPr lang="en-US" smtClean="0"/>
              <a:t>10/30/21</a:t>
            </a:fld>
            <a:endParaRPr lang="en-US"/>
          </a:p>
        </p:txBody>
      </p:sp>
      <p:sp>
        <p:nvSpPr>
          <p:cNvPr id="4" name="Slide Image Placeholder 3"/>
          <p:cNvSpPr>
            <a:spLocks noGrp="1" noRot="1" noChangeAspect="1"/>
          </p:cNvSpPr>
          <p:nvPr>
            <p:ph type="sldImg" idx="2"/>
          </p:nvPr>
        </p:nvSpPr>
        <p:spPr>
          <a:xfrm>
            <a:off x="1438275" y="1173163"/>
            <a:ext cx="4222750" cy="31670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16438"/>
            <a:ext cx="5680075" cy="36957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5400"/>
            <a:ext cx="3076575"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1138" y="8915400"/>
            <a:ext cx="3076575" cy="469900"/>
          </a:xfrm>
          <a:prstGeom prst="rect">
            <a:avLst/>
          </a:prstGeom>
        </p:spPr>
        <p:txBody>
          <a:bodyPr vert="horz" lIns="91440" tIns="45720" rIns="91440" bIns="45720" rtlCol="0" anchor="b"/>
          <a:lstStyle>
            <a:lvl1pPr algn="r">
              <a:defRPr sz="1200"/>
            </a:lvl1pPr>
          </a:lstStyle>
          <a:p>
            <a:fld id="{D6C3428F-6FF0-EC4B-8CCC-59918850A8B4}" type="slidenum">
              <a:rPr lang="en-US" smtClean="0"/>
              <a:t>‹#›</a:t>
            </a:fld>
            <a:endParaRPr lang="en-US"/>
          </a:p>
        </p:txBody>
      </p:sp>
    </p:spTree>
    <p:extLst>
      <p:ext uri="{BB962C8B-B14F-4D97-AF65-F5344CB8AC3E}">
        <p14:creationId xmlns:p14="http://schemas.microsoft.com/office/powerpoint/2010/main" val="1717912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B25215-F6D9-4905-B048-55294588421D}"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B25215-F6D9-4905-B048-55294588421D}" type="slidenum">
              <a:rPr lang="en-US" smtClean="0"/>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B25215-F6D9-4905-B048-55294588421D}" type="slidenum">
              <a:rPr lang="en-US" smtClean="0"/>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B25215-F6D9-4905-B048-55294588421D}" type="slidenum">
              <a:rPr lang="en-US" smtClean="0"/>
              <a:pPr/>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B25215-F6D9-4905-B048-55294588421D}" type="slidenum">
              <a:rPr lang="en-US" smtClean="0"/>
              <a:pPr/>
              <a:t>14</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B25215-F6D9-4905-B048-55294588421D}" type="slidenum">
              <a:rPr lang="en-US" smtClean="0"/>
              <a:pPr/>
              <a:t>15</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B25215-F6D9-4905-B048-55294588421D}" type="slidenum">
              <a:rPr lang="en-US" smtClean="0"/>
              <a:pPr/>
              <a:t>16</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B25215-F6D9-4905-B048-55294588421D}" type="slidenum">
              <a:rPr lang="en-US" smtClean="0"/>
              <a:pPr/>
              <a:t>17</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B25215-F6D9-4905-B048-55294588421D}" type="slidenum">
              <a:rPr lang="en-US" smtClean="0"/>
              <a:pPr/>
              <a:t>18</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B25215-F6D9-4905-B048-55294588421D}" type="slidenum">
              <a:rPr lang="en-US" smtClean="0"/>
              <a:pPr/>
              <a:t>19</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B25215-F6D9-4905-B048-55294588421D}" type="slidenum">
              <a:rPr lang="en-US" smtClean="0"/>
              <a:pPr/>
              <a:t>20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B25215-F6D9-4905-B048-55294588421D}" type="slidenum">
              <a:rPr lang="en-US" smtClean="0"/>
              <a:pPr/>
              <a:t>3</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B25215-F6D9-4905-B048-55294588421D}" type="slidenum">
              <a:rPr lang="en-US" smtClean="0"/>
              <a:pPr/>
              <a:t>21</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B25215-F6D9-4905-B048-55294588421D}" type="slidenum">
              <a:rPr lang="en-US" smtClean="0"/>
              <a:pPr/>
              <a:t>22</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B25215-F6D9-4905-B048-55294588421D}" type="slidenum">
              <a:rPr lang="en-US" smtClean="0"/>
              <a:pPr/>
              <a:t>23</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B25215-F6D9-4905-B048-55294588421D}" type="slidenum">
              <a:rPr lang="en-US" smtClean="0"/>
              <a:pPr/>
              <a:t>24</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B25215-F6D9-4905-B048-55294588421D}" type="slidenum">
              <a:rPr lang="en-US" smtClean="0"/>
              <a:pPr/>
              <a:t>25</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B25215-F6D9-4905-B048-55294588421D}" type="slidenum">
              <a:rPr lang="en-US" smtClean="0"/>
              <a:pPr/>
              <a:t>26</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B25215-F6D9-4905-B048-55294588421D}" type="slidenum">
              <a:rPr lang="en-US" smtClean="0"/>
              <a:pPr/>
              <a:t>27</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B25215-F6D9-4905-B048-55294588421D}" type="slidenum">
              <a:rPr lang="en-US" smtClean="0"/>
              <a:pPr/>
              <a:t>28</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B25215-F6D9-4905-B048-55294588421D}"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B25215-F6D9-4905-B048-55294588421D}"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B25215-F6D9-4905-B048-55294588421D}"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B25215-F6D9-4905-B048-55294588421D}" type="slidenum">
              <a:rPr lang="en-US" smtClean="0"/>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B25215-F6D9-4905-B048-55294588421D}" type="slidenum">
              <a:rPr lang="en-US" smtClean="0"/>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B25215-F6D9-4905-B048-55294588421D}"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B25215-F6D9-4905-B048-55294588421D}"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B68DC431-1583-4702-B81A-832D335C0186}" type="datetimeFigureOut">
              <a:rPr lang="en-US" smtClean="0"/>
              <a:pPr/>
              <a:t>10/30/21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10/30/21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10/30/21</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10/30/21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68DC431-1583-4702-B81A-832D335C0186}" type="datetimeFigureOut">
              <a:rPr lang="en-US" smtClean="0"/>
              <a:pPr/>
              <a:t>10/30/21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8DC431-1583-4702-B81A-832D335C0186}" type="datetimeFigureOut">
              <a:rPr lang="en-US" smtClean="0"/>
              <a:pPr/>
              <a:t>10/30/21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68DC431-1583-4702-B81A-832D335C0186}" type="datetimeFigureOut">
              <a:rPr lang="en-US" smtClean="0"/>
              <a:pPr/>
              <a:t>10/30/21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68DC431-1583-4702-B81A-832D335C0186}" type="datetimeFigureOut">
              <a:rPr lang="en-US" smtClean="0"/>
              <a:pPr/>
              <a:t>10/30/21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DC431-1583-4702-B81A-832D335C0186}" type="datetimeFigureOut">
              <a:rPr lang="en-US" smtClean="0"/>
              <a:pPr/>
              <a:t>10/30/21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68DC431-1583-4702-B81A-832D335C0186}" type="datetimeFigureOut">
              <a:rPr lang="en-US" smtClean="0"/>
              <a:pPr/>
              <a:t>10/30/21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68DC431-1583-4702-B81A-832D335C0186}" type="datetimeFigureOut">
              <a:rPr lang="en-US" smtClean="0"/>
              <a:pPr/>
              <a:t>10/30/21</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3F2CC1A4-3628-4009-A3B0-E0FB77C012B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68DC431-1583-4702-B81A-832D335C0186}" type="datetimeFigureOut">
              <a:rPr lang="en-US" smtClean="0"/>
              <a:pPr/>
              <a:t>10/30/21</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F2CC1A4-3628-4009-A3B0-E0FB77C012B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Symphony of the Scriptures</a:t>
            </a:r>
          </a:p>
        </p:txBody>
      </p:sp>
      <p:sp>
        <p:nvSpPr>
          <p:cNvPr id="3" name="Subtitle 2"/>
          <p:cNvSpPr>
            <a:spLocks noGrp="1"/>
          </p:cNvSpPr>
          <p:nvPr>
            <p:ph type="subTitle" idx="1"/>
          </p:nvPr>
        </p:nvSpPr>
        <p:spPr/>
        <p:txBody>
          <a:bodyPr>
            <a:normAutofit/>
          </a:bodyPr>
          <a:lstStyle/>
          <a:p>
            <a:endParaRPr lang="en-U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Galatians</a:t>
            </a:r>
          </a:p>
        </p:txBody>
      </p:sp>
      <p:sp>
        <p:nvSpPr>
          <p:cNvPr id="3" name="Content Placeholder 2"/>
          <p:cNvSpPr>
            <a:spLocks noGrp="1"/>
          </p:cNvSpPr>
          <p:nvPr>
            <p:ph idx="1"/>
          </p:nvPr>
        </p:nvSpPr>
        <p:spPr>
          <a:xfrm>
            <a:off x="914400" y="1371600"/>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a:t>
            </a:r>
            <a:r>
              <a:rPr lang="en-US" dirty="0"/>
              <a:t>Modified From God's Masterwork - Swindoll</a:t>
            </a:r>
          </a:p>
        </p:txBody>
      </p:sp>
      <p:cxnSp>
        <p:nvCxnSpPr>
          <p:cNvPr id="5" name="Straight Connector 4"/>
          <p:cNvCxnSpPr/>
          <p:nvPr/>
        </p:nvCxnSpPr>
        <p:spPr>
          <a:xfrm rot="5400000">
            <a:off x="-266700" y="2781300"/>
            <a:ext cx="28956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239000" y="2667000"/>
            <a:ext cx="2819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4267200"/>
            <a:ext cx="3124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38100" y="5295900"/>
            <a:ext cx="2057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505700" y="5295900"/>
            <a:ext cx="2057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66800" y="6324600"/>
            <a:ext cx="74676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48768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3340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flipV="1">
            <a:off x="1143000" y="4255532"/>
            <a:ext cx="2743200" cy="369332"/>
          </a:xfrm>
          <a:prstGeom prst="rect">
            <a:avLst/>
          </a:prstGeom>
          <a:noFill/>
        </p:spPr>
        <p:txBody>
          <a:bodyPr wrap="square" rtlCol="0">
            <a:spAutoFit/>
          </a:bodyPr>
          <a:lstStyle/>
          <a:p>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864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457200" y="48768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1143000" y="3886200"/>
            <a:ext cx="2362200" cy="369332"/>
          </a:xfrm>
          <a:prstGeom prst="rect">
            <a:avLst/>
          </a:prstGeom>
          <a:noFill/>
        </p:spPr>
        <p:txBody>
          <a:bodyPr wrap="square" rtlCol="0">
            <a:spAutoFit/>
          </a:bodyPr>
          <a:lstStyle/>
          <a:p>
            <a:r>
              <a:rPr lang="en-US" dirty="0"/>
              <a:t>                </a:t>
            </a:r>
            <a:r>
              <a:rPr lang="en-US" sz="1600" dirty="0"/>
              <a:t>Chapters 1-2</a:t>
            </a:r>
          </a:p>
        </p:txBody>
      </p:sp>
      <p:sp>
        <p:nvSpPr>
          <p:cNvPr id="132" name="TextBox 131"/>
          <p:cNvSpPr txBox="1"/>
          <p:nvPr/>
        </p:nvSpPr>
        <p:spPr>
          <a:xfrm>
            <a:off x="1676400" y="4038600"/>
            <a:ext cx="1676400" cy="369332"/>
          </a:xfrm>
          <a:prstGeom prst="rect">
            <a:avLst/>
          </a:prstGeom>
          <a:noFill/>
        </p:spPr>
        <p:txBody>
          <a:bodyPr wrap="square" rtlCol="0">
            <a:spAutoFit/>
          </a:bodyPr>
          <a:lstStyle/>
          <a:p>
            <a:r>
              <a:rPr lang="en-US" dirty="0"/>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cxnSp>
        <p:nvCxnSpPr>
          <p:cNvPr id="40" name="Straight Connector 39"/>
          <p:cNvCxnSpPr/>
          <p:nvPr/>
        </p:nvCxnSpPr>
        <p:spPr>
          <a:xfrm rot="5400000">
            <a:off x="2857500" y="27051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4191000" y="4267200"/>
            <a:ext cx="4343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029200" y="2743200"/>
            <a:ext cx="28194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4343400" y="3886200"/>
            <a:ext cx="2209800" cy="338554"/>
          </a:xfrm>
          <a:prstGeom prst="rect">
            <a:avLst/>
          </a:prstGeom>
          <a:noFill/>
        </p:spPr>
        <p:txBody>
          <a:bodyPr wrap="square" rtlCol="0">
            <a:spAutoFit/>
          </a:bodyPr>
          <a:lstStyle/>
          <a:p>
            <a:r>
              <a:rPr lang="en-US" sz="1600" dirty="0"/>
              <a:t>    Chapters 3-4</a:t>
            </a:r>
          </a:p>
        </p:txBody>
      </p:sp>
      <p:sp>
        <p:nvSpPr>
          <p:cNvPr id="52" name="TextBox 51"/>
          <p:cNvSpPr txBox="1"/>
          <p:nvPr/>
        </p:nvSpPr>
        <p:spPr>
          <a:xfrm>
            <a:off x="6781800" y="3886200"/>
            <a:ext cx="1752600" cy="338554"/>
          </a:xfrm>
          <a:prstGeom prst="rect">
            <a:avLst/>
          </a:prstGeom>
          <a:noFill/>
        </p:spPr>
        <p:txBody>
          <a:bodyPr wrap="square" rtlCol="0">
            <a:spAutoFit/>
          </a:bodyPr>
          <a:lstStyle/>
          <a:p>
            <a:r>
              <a:rPr lang="en-US" sz="1600" dirty="0"/>
              <a:t>     Chapter 5-6</a:t>
            </a:r>
          </a:p>
        </p:txBody>
      </p:sp>
      <p:sp>
        <p:nvSpPr>
          <p:cNvPr id="44" name="TextBox 43"/>
          <p:cNvSpPr txBox="1"/>
          <p:nvPr/>
        </p:nvSpPr>
        <p:spPr>
          <a:xfrm>
            <a:off x="0" y="1447800"/>
            <a:ext cx="776175" cy="923330"/>
          </a:xfrm>
          <a:prstGeom prst="rect">
            <a:avLst/>
          </a:prstGeom>
          <a:noFill/>
        </p:spPr>
        <p:txBody>
          <a:bodyPr wrap="none" rtlCol="0">
            <a:spAutoFit/>
          </a:bodyPr>
          <a:lstStyle/>
          <a:p>
            <a:r>
              <a:rPr lang="en-US" b="1" dirty="0"/>
              <a:t>55-57 </a:t>
            </a:r>
          </a:p>
          <a:p>
            <a:r>
              <a:rPr lang="en-US" b="1" dirty="0"/>
              <a:t> A.D.</a:t>
            </a:r>
          </a:p>
          <a:p>
            <a:r>
              <a:rPr lang="en-US" b="1" dirty="0"/>
              <a:t> </a:t>
            </a:r>
          </a:p>
        </p:txBody>
      </p:sp>
      <p:sp>
        <p:nvSpPr>
          <p:cNvPr id="45" name="TextBox 44"/>
          <p:cNvSpPr txBox="1"/>
          <p:nvPr/>
        </p:nvSpPr>
        <p:spPr>
          <a:xfrm>
            <a:off x="1524000" y="1447800"/>
            <a:ext cx="3048000" cy="307777"/>
          </a:xfrm>
          <a:prstGeom prst="rect">
            <a:avLst/>
          </a:prstGeom>
          <a:noFill/>
        </p:spPr>
        <p:txBody>
          <a:bodyPr wrap="square" rtlCol="0">
            <a:spAutoFit/>
          </a:bodyPr>
          <a:lstStyle/>
          <a:p>
            <a:r>
              <a:rPr lang="en-US" sz="1400" b="1" dirty="0">
                <a:solidFill>
                  <a:srgbClr val="FFFF00"/>
                </a:solidFill>
                <a:latin typeface="Arial Black" pitchFamily="34" charset="0"/>
              </a:rPr>
              <a:t>Personal Words from Paul</a:t>
            </a:r>
          </a:p>
        </p:txBody>
      </p:sp>
      <p:sp>
        <p:nvSpPr>
          <p:cNvPr id="46" name="TextBox 45"/>
          <p:cNvSpPr txBox="1"/>
          <p:nvPr/>
        </p:nvSpPr>
        <p:spPr>
          <a:xfrm>
            <a:off x="4343400" y="1447800"/>
            <a:ext cx="2133600" cy="307777"/>
          </a:xfrm>
          <a:prstGeom prst="rect">
            <a:avLst/>
          </a:prstGeom>
          <a:noFill/>
        </p:spPr>
        <p:txBody>
          <a:bodyPr wrap="square" rtlCol="0">
            <a:spAutoFit/>
          </a:bodyPr>
          <a:lstStyle/>
          <a:p>
            <a:r>
              <a:rPr lang="en-US" sz="1400" dirty="0">
                <a:solidFill>
                  <a:srgbClr val="FFFF00"/>
                </a:solidFill>
                <a:latin typeface="Arial Black" pitchFamily="34" charset="0"/>
              </a:rPr>
              <a:t> Doctrinal Teaching</a:t>
            </a:r>
          </a:p>
        </p:txBody>
      </p:sp>
      <p:sp>
        <p:nvSpPr>
          <p:cNvPr id="48" name="TextBox 47"/>
          <p:cNvSpPr txBox="1"/>
          <p:nvPr/>
        </p:nvSpPr>
        <p:spPr>
          <a:xfrm>
            <a:off x="6477000" y="1447800"/>
            <a:ext cx="2417595" cy="307777"/>
          </a:xfrm>
          <a:prstGeom prst="rect">
            <a:avLst/>
          </a:prstGeom>
          <a:noFill/>
        </p:spPr>
        <p:txBody>
          <a:bodyPr wrap="square" rtlCol="0">
            <a:spAutoFit/>
          </a:bodyPr>
          <a:lstStyle/>
          <a:p>
            <a:r>
              <a:rPr lang="en-US" sz="1400" dirty="0">
                <a:solidFill>
                  <a:srgbClr val="FFFF00"/>
                </a:solidFill>
                <a:latin typeface="Arial Black" pitchFamily="34" charset="0"/>
              </a:rPr>
              <a:t>Practical Exhortations</a:t>
            </a:r>
          </a:p>
        </p:txBody>
      </p:sp>
      <p:sp>
        <p:nvSpPr>
          <p:cNvPr id="49" name="TextBox 48"/>
          <p:cNvSpPr txBox="1"/>
          <p:nvPr/>
        </p:nvSpPr>
        <p:spPr>
          <a:xfrm>
            <a:off x="2133600" y="1752600"/>
            <a:ext cx="1799624" cy="584775"/>
          </a:xfrm>
          <a:prstGeom prst="rect">
            <a:avLst/>
          </a:prstGeom>
          <a:noFill/>
        </p:spPr>
        <p:txBody>
          <a:bodyPr wrap="square" rtlCol="0">
            <a:spAutoFit/>
          </a:bodyPr>
          <a:lstStyle/>
          <a:p>
            <a:r>
              <a:rPr lang="en-US" sz="1600" b="1" dirty="0"/>
              <a:t>Defense of the </a:t>
            </a:r>
          </a:p>
          <a:p>
            <a:r>
              <a:rPr lang="en-US" sz="1600" b="1" dirty="0"/>
              <a:t>   True Gospel</a:t>
            </a:r>
          </a:p>
        </p:txBody>
      </p:sp>
      <p:sp>
        <p:nvSpPr>
          <p:cNvPr id="50" name="TextBox 49"/>
          <p:cNvSpPr txBox="1"/>
          <p:nvPr/>
        </p:nvSpPr>
        <p:spPr>
          <a:xfrm>
            <a:off x="1143000" y="2362200"/>
            <a:ext cx="3200400" cy="1600438"/>
          </a:xfrm>
          <a:prstGeom prst="rect">
            <a:avLst/>
          </a:prstGeom>
          <a:noFill/>
        </p:spPr>
        <p:txBody>
          <a:bodyPr wrap="square" rtlCol="0">
            <a:spAutoFit/>
          </a:bodyPr>
          <a:lstStyle/>
          <a:p>
            <a:r>
              <a:rPr lang="en-US" sz="1400" b="1" i="1" dirty="0"/>
              <a:t> “For I would have you know, brethren,</a:t>
            </a:r>
          </a:p>
          <a:p>
            <a:r>
              <a:rPr lang="en-US" sz="1400" b="1" i="1" dirty="0"/>
              <a:t>that  the gospel which was preached by</a:t>
            </a:r>
          </a:p>
          <a:p>
            <a:r>
              <a:rPr lang="en-US" sz="1400" b="1" i="1" dirty="0"/>
              <a:t>me this is not according to man.  For</a:t>
            </a:r>
          </a:p>
          <a:p>
            <a:r>
              <a:rPr lang="en-US" sz="1400" b="1" i="1" dirty="0"/>
              <a:t>by me is not according to man.  For I </a:t>
            </a:r>
          </a:p>
          <a:p>
            <a:r>
              <a:rPr lang="en-US" sz="1400" b="1" i="1" dirty="0"/>
              <a:t>neither  received it from man, nor was</a:t>
            </a:r>
          </a:p>
          <a:p>
            <a:r>
              <a:rPr lang="en-US" sz="1400" b="1" i="1" dirty="0"/>
              <a:t>I taught it, but I received it through a </a:t>
            </a:r>
          </a:p>
          <a:p>
            <a:r>
              <a:rPr lang="en-US" sz="1400" b="1" i="1" dirty="0"/>
              <a:t>revelation of Jesus Christ.” </a:t>
            </a:r>
            <a:r>
              <a:rPr lang="en-US" sz="1400" b="1" dirty="0"/>
              <a:t> (1:11-12)</a:t>
            </a:r>
            <a:r>
              <a:rPr lang="en-US" sz="1400" b="1" i="1" dirty="0"/>
              <a:t>  </a:t>
            </a:r>
          </a:p>
        </p:txBody>
      </p:sp>
      <p:sp>
        <p:nvSpPr>
          <p:cNvPr id="51" name="TextBox 50"/>
          <p:cNvSpPr txBox="1"/>
          <p:nvPr/>
        </p:nvSpPr>
        <p:spPr>
          <a:xfrm>
            <a:off x="4572000" y="1752600"/>
            <a:ext cx="1981200" cy="584775"/>
          </a:xfrm>
          <a:prstGeom prst="rect">
            <a:avLst/>
          </a:prstGeom>
          <a:noFill/>
        </p:spPr>
        <p:txBody>
          <a:bodyPr wrap="square" rtlCol="0">
            <a:spAutoFit/>
          </a:bodyPr>
          <a:lstStyle/>
          <a:p>
            <a:r>
              <a:rPr lang="en-US" sz="1600" b="1" dirty="0"/>
              <a:t>    Freedom from </a:t>
            </a:r>
          </a:p>
          <a:p>
            <a:r>
              <a:rPr lang="en-US" sz="1600" b="1" dirty="0"/>
              <a:t>         Legalism</a:t>
            </a:r>
          </a:p>
        </p:txBody>
      </p:sp>
      <p:sp>
        <p:nvSpPr>
          <p:cNvPr id="54" name="TextBox 53"/>
          <p:cNvSpPr txBox="1"/>
          <p:nvPr/>
        </p:nvSpPr>
        <p:spPr>
          <a:xfrm>
            <a:off x="4191000" y="2362200"/>
            <a:ext cx="2286000" cy="1600438"/>
          </a:xfrm>
          <a:prstGeom prst="rect">
            <a:avLst/>
          </a:prstGeom>
          <a:noFill/>
        </p:spPr>
        <p:txBody>
          <a:bodyPr wrap="square" rtlCol="0">
            <a:spAutoFit/>
          </a:bodyPr>
          <a:lstStyle/>
          <a:p>
            <a:r>
              <a:rPr lang="en-US" sz="1400" b="1" i="1" dirty="0"/>
              <a:t>“Therefore the Law has be-</a:t>
            </a:r>
          </a:p>
          <a:p>
            <a:r>
              <a:rPr lang="en-US" sz="1400" b="1" i="1" dirty="0"/>
              <a:t>come our tutor  to lead us to</a:t>
            </a:r>
          </a:p>
          <a:p>
            <a:r>
              <a:rPr lang="en-US" sz="1400" b="1" i="1" dirty="0"/>
              <a:t>Christ, so that we may be </a:t>
            </a:r>
          </a:p>
          <a:p>
            <a:r>
              <a:rPr lang="en-US" sz="1400" b="1" i="1" dirty="0"/>
              <a:t>justified  by faith.  But now </a:t>
            </a:r>
          </a:p>
          <a:p>
            <a:r>
              <a:rPr lang="en-US" sz="1400" b="1" i="1" dirty="0"/>
              <a:t>that  faith has come, we are no longer under a tutor.” </a:t>
            </a:r>
          </a:p>
          <a:p>
            <a:r>
              <a:rPr lang="en-US" sz="1400" b="1" i="1" dirty="0"/>
              <a:t>                                  (3:24-25)</a:t>
            </a:r>
          </a:p>
        </p:txBody>
      </p:sp>
      <p:sp>
        <p:nvSpPr>
          <p:cNvPr id="57" name="TextBox 56"/>
          <p:cNvSpPr txBox="1"/>
          <p:nvPr/>
        </p:nvSpPr>
        <p:spPr>
          <a:xfrm>
            <a:off x="6705600" y="1752600"/>
            <a:ext cx="2133600" cy="584775"/>
          </a:xfrm>
          <a:prstGeom prst="rect">
            <a:avLst/>
          </a:prstGeom>
          <a:noFill/>
        </p:spPr>
        <p:txBody>
          <a:bodyPr wrap="square" rtlCol="0">
            <a:spAutoFit/>
          </a:bodyPr>
          <a:lstStyle/>
          <a:p>
            <a:r>
              <a:rPr lang="en-US" sz="1600" b="1" dirty="0"/>
              <a:t>   Freedom to Love</a:t>
            </a:r>
          </a:p>
          <a:p>
            <a:r>
              <a:rPr lang="en-US" sz="1600" b="1" dirty="0"/>
              <a:t>       and to Serve</a:t>
            </a:r>
          </a:p>
        </p:txBody>
      </p:sp>
      <p:sp>
        <p:nvSpPr>
          <p:cNvPr id="59" name="TextBox 58"/>
          <p:cNvSpPr txBox="1"/>
          <p:nvPr/>
        </p:nvSpPr>
        <p:spPr>
          <a:xfrm>
            <a:off x="6553200" y="2362200"/>
            <a:ext cx="2313441" cy="1384995"/>
          </a:xfrm>
          <a:prstGeom prst="rect">
            <a:avLst/>
          </a:prstGeom>
          <a:noFill/>
        </p:spPr>
        <p:txBody>
          <a:bodyPr wrap="square" rtlCol="0">
            <a:spAutoFit/>
          </a:bodyPr>
          <a:lstStyle/>
          <a:p>
            <a:r>
              <a:rPr lang="en-US" sz="1400" b="1" i="1" dirty="0"/>
              <a:t>“For you were called to</a:t>
            </a:r>
          </a:p>
          <a:p>
            <a:r>
              <a:rPr lang="en-US" sz="1400" b="1" i="1" dirty="0"/>
              <a:t>freedom; only do not turn</a:t>
            </a:r>
          </a:p>
          <a:p>
            <a:r>
              <a:rPr lang="en-US" sz="1400" b="1" i="1" dirty="0"/>
              <a:t>your freedom into an </a:t>
            </a:r>
          </a:p>
          <a:p>
            <a:r>
              <a:rPr lang="en-US" sz="1400" b="1" i="1" dirty="0"/>
              <a:t>opportunity for the flesh.</a:t>
            </a:r>
          </a:p>
          <a:p>
            <a:r>
              <a:rPr lang="en-US" sz="1400" b="1" i="1" dirty="0"/>
              <a:t>but through love serve </a:t>
            </a:r>
          </a:p>
          <a:p>
            <a:r>
              <a:rPr lang="en-US" sz="1400" b="1" i="1" dirty="0"/>
              <a:t>one  another.” (5:13)   </a:t>
            </a:r>
          </a:p>
        </p:txBody>
      </p:sp>
      <p:sp>
        <p:nvSpPr>
          <p:cNvPr id="64" name="TextBox 63"/>
          <p:cNvSpPr txBox="1"/>
          <p:nvPr/>
        </p:nvSpPr>
        <p:spPr>
          <a:xfrm>
            <a:off x="228600" y="4495800"/>
            <a:ext cx="798617" cy="369332"/>
          </a:xfrm>
          <a:prstGeom prst="rect">
            <a:avLst/>
          </a:prstGeom>
          <a:noFill/>
        </p:spPr>
        <p:txBody>
          <a:bodyPr wrap="none" rtlCol="0">
            <a:spAutoFit/>
          </a:bodyPr>
          <a:lstStyle/>
          <a:p>
            <a:r>
              <a:rPr lang="en-US" dirty="0"/>
              <a:t>   Style</a:t>
            </a:r>
          </a:p>
        </p:txBody>
      </p:sp>
      <p:sp>
        <p:nvSpPr>
          <p:cNvPr id="65" name="TextBox 64"/>
          <p:cNvSpPr txBox="1"/>
          <p:nvPr/>
        </p:nvSpPr>
        <p:spPr>
          <a:xfrm>
            <a:off x="1219200" y="4419600"/>
            <a:ext cx="7672669" cy="369332"/>
          </a:xfrm>
          <a:prstGeom prst="rect">
            <a:avLst/>
          </a:prstGeom>
          <a:noFill/>
        </p:spPr>
        <p:txBody>
          <a:bodyPr wrap="square" rtlCol="0">
            <a:spAutoFit/>
          </a:bodyPr>
          <a:lstStyle/>
          <a:p>
            <a:r>
              <a:rPr lang="en-US" dirty="0"/>
              <a:t>Vigorous, blunt, direct and brief…correct </a:t>
            </a:r>
            <a:r>
              <a:rPr lang="en-US" dirty="0" err="1"/>
              <a:t>Judazing</a:t>
            </a:r>
            <a:r>
              <a:rPr lang="en-US" dirty="0"/>
              <a:t> teachers (see Acts 15:1)</a:t>
            </a:r>
          </a:p>
        </p:txBody>
      </p:sp>
      <p:sp>
        <p:nvSpPr>
          <p:cNvPr id="66" name="TextBox 65"/>
          <p:cNvSpPr txBox="1"/>
          <p:nvPr/>
        </p:nvSpPr>
        <p:spPr>
          <a:xfrm>
            <a:off x="228600" y="4953000"/>
            <a:ext cx="833883" cy="369332"/>
          </a:xfrm>
          <a:prstGeom prst="rect">
            <a:avLst/>
          </a:prstGeom>
          <a:noFill/>
        </p:spPr>
        <p:txBody>
          <a:bodyPr wrap="square" rtlCol="0">
            <a:spAutoFit/>
          </a:bodyPr>
          <a:lstStyle/>
          <a:p>
            <a:r>
              <a:rPr lang="en-US" dirty="0"/>
              <a:t>Theme</a:t>
            </a:r>
          </a:p>
        </p:txBody>
      </p:sp>
      <p:sp>
        <p:nvSpPr>
          <p:cNvPr id="67" name="TextBox 66"/>
          <p:cNvSpPr txBox="1"/>
          <p:nvPr/>
        </p:nvSpPr>
        <p:spPr>
          <a:xfrm>
            <a:off x="1600200" y="4953000"/>
            <a:ext cx="6553200" cy="369332"/>
          </a:xfrm>
          <a:prstGeom prst="rect">
            <a:avLst/>
          </a:prstGeom>
          <a:noFill/>
        </p:spPr>
        <p:txBody>
          <a:bodyPr wrap="square" rtlCol="0">
            <a:spAutoFit/>
          </a:bodyPr>
          <a:lstStyle/>
          <a:p>
            <a:r>
              <a:rPr lang="en-US" dirty="0"/>
              <a:t>Justification comes through Christ Jesus, not by works of the Law</a:t>
            </a:r>
          </a:p>
        </p:txBody>
      </p:sp>
      <p:sp>
        <p:nvSpPr>
          <p:cNvPr id="68" name="TextBox 67"/>
          <p:cNvSpPr txBox="1"/>
          <p:nvPr/>
        </p:nvSpPr>
        <p:spPr>
          <a:xfrm>
            <a:off x="-152400" y="5562600"/>
            <a:ext cx="1447800" cy="369332"/>
          </a:xfrm>
          <a:prstGeom prst="rect">
            <a:avLst/>
          </a:prstGeom>
          <a:noFill/>
        </p:spPr>
        <p:txBody>
          <a:bodyPr wrap="square" rtlCol="0">
            <a:spAutoFit/>
          </a:bodyPr>
          <a:lstStyle/>
          <a:p>
            <a:r>
              <a:rPr lang="en-US" sz="1600" dirty="0"/>
              <a:t>    </a:t>
            </a:r>
            <a:r>
              <a:rPr lang="en-US" dirty="0"/>
              <a:t>Key Verse</a:t>
            </a:r>
          </a:p>
        </p:txBody>
      </p:sp>
      <p:sp>
        <p:nvSpPr>
          <p:cNvPr id="74" name="TextBox 73"/>
          <p:cNvSpPr txBox="1"/>
          <p:nvPr/>
        </p:nvSpPr>
        <p:spPr>
          <a:xfrm>
            <a:off x="1066800" y="5257800"/>
            <a:ext cx="7467600" cy="1077218"/>
          </a:xfrm>
          <a:prstGeom prst="rect">
            <a:avLst/>
          </a:prstGeom>
          <a:noFill/>
        </p:spPr>
        <p:txBody>
          <a:bodyPr wrap="square" rtlCol="0">
            <a:spAutoFit/>
          </a:bodyPr>
          <a:lstStyle/>
          <a:p>
            <a:r>
              <a:rPr lang="en-US" sz="1600" dirty="0"/>
              <a:t>“Nevertheless, knowing that man is not justified by the works of the Law but through faith in Christ Jesus, even we have believed in Christ Jesus, so that we may  be justified by faith in Christ and not by the works of the Law, since by the works of the Law  no flesh will be justified.” (2:16)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Ephesians</a:t>
            </a:r>
          </a:p>
        </p:txBody>
      </p:sp>
      <p:sp>
        <p:nvSpPr>
          <p:cNvPr id="3" name="Content Placeholder 2"/>
          <p:cNvSpPr>
            <a:spLocks noGrp="1"/>
          </p:cNvSpPr>
          <p:nvPr>
            <p:ph idx="1"/>
          </p:nvPr>
        </p:nvSpPr>
        <p:spPr>
          <a:xfrm>
            <a:off x="914400" y="1295400"/>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Modified From God's Masterwork - Swindoll</a:t>
            </a:r>
          </a:p>
        </p:txBody>
      </p:sp>
      <p:cxnSp>
        <p:nvCxnSpPr>
          <p:cNvPr id="5" name="Straight Connector 4"/>
          <p:cNvCxnSpPr/>
          <p:nvPr/>
        </p:nvCxnSpPr>
        <p:spPr>
          <a:xfrm rot="5400000">
            <a:off x="-381000" y="2743200"/>
            <a:ext cx="2819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239000" y="2667000"/>
            <a:ext cx="2819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914400" y="4267200"/>
            <a:ext cx="32766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429500" y="5372100"/>
            <a:ext cx="22098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914400" y="6553200"/>
            <a:ext cx="7620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51816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7150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flipV="1">
            <a:off x="1143000" y="4255532"/>
            <a:ext cx="2743200" cy="369332"/>
          </a:xfrm>
          <a:prstGeom prst="rect">
            <a:avLst/>
          </a:prstGeom>
          <a:noFill/>
        </p:spPr>
        <p:txBody>
          <a:bodyPr wrap="square" rtlCol="0">
            <a:spAutoFit/>
          </a:bodyPr>
          <a:lstStyle/>
          <a:p>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67400"/>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1981200" y="3657600"/>
            <a:ext cx="1371600" cy="646331"/>
          </a:xfrm>
          <a:prstGeom prst="rect">
            <a:avLst/>
          </a:prstGeom>
          <a:noFill/>
        </p:spPr>
        <p:txBody>
          <a:bodyPr wrap="square" rtlCol="0">
            <a:spAutoFit/>
          </a:bodyPr>
          <a:lstStyle/>
          <a:p>
            <a:r>
              <a:rPr lang="en-US" dirty="0"/>
              <a:t>      Chapters </a:t>
            </a:r>
          </a:p>
          <a:p>
            <a:r>
              <a:rPr lang="en-US" dirty="0"/>
              <a:t>           1-3</a:t>
            </a:r>
          </a:p>
        </p:txBody>
      </p:sp>
      <p:sp>
        <p:nvSpPr>
          <p:cNvPr id="132" name="TextBox 131"/>
          <p:cNvSpPr txBox="1"/>
          <p:nvPr/>
        </p:nvSpPr>
        <p:spPr>
          <a:xfrm>
            <a:off x="1676400" y="4038600"/>
            <a:ext cx="1676400" cy="369332"/>
          </a:xfrm>
          <a:prstGeom prst="rect">
            <a:avLst/>
          </a:prstGeom>
          <a:noFill/>
        </p:spPr>
        <p:txBody>
          <a:bodyPr wrap="square" rtlCol="0">
            <a:spAutoFit/>
          </a:bodyPr>
          <a:lstStyle/>
          <a:p>
            <a:r>
              <a:rPr lang="en-US" dirty="0"/>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cxnSp>
        <p:nvCxnSpPr>
          <p:cNvPr id="40" name="Straight Connector 39"/>
          <p:cNvCxnSpPr/>
          <p:nvPr/>
        </p:nvCxnSpPr>
        <p:spPr>
          <a:xfrm rot="5400000">
            <a:off x="3695700" y="27813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4191000" y="4267200"/>
            <a:ext cx="4343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0" y="46482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0" y="61722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5943600" y="3657600"/>
            <a:ext cx="2590800" cy="646331"/>
          </a:xfrm>
          <a:prstGeom prst="rect">
            <a:avLst/>
          </a:prstGeom>
          <a:noFill/>
        </p:spPr>
        <p:txBody>
          <a:bodyPr wrap="square" rtlCol="0">
            <a:spAutoFit/>
          </a:bodyPr>
          <a:lstStyle/>
          <a:p>
            <a:r>
              <a:rPr lang="en-US" dirty="0"/>
              <a:t>     Chapters </a:t>
            </a:r>
          </a:p>
          <a:p>
            <a:r>
              <a:rPr lang="en-US" dirty="0"/>
              <a:t>         4-6</a:t>
            </a:r>
          </a:p>
        </p:txBody>
      </p:sp>
      <p:cxnSp>
        <p:nvCxnSpPr>
          <p:cNvPr id="104" name="Straight Connector 103"/>
          <p:cNvCxnSpPr/>
          <p:nvPr/>
        </p:nvCxnSpPr>
        <p:spPr>
          <a:xfrm rot="5400000">
            <a:off x="4229100" y="4991100"/>
            <a:ext cx="14478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0" y="1524000"/>
            <a:ext cx="1216396" cy="646331"/>
          </a:xfrm>
          <a:prstGeom prst="rect">
            <a:avLst/>
          </a:prstGeom>
          <a:noFill/>
        </p:spPr>
        <p:txBody>
          <a:bodyPr wrap="square" rtlCol="0">
            <a:spAutoFit/>
          </a:bodyPr>
          <a:lstStyle/>
          <a:p>
            <a:r>
              <a:rPr lang="en-US" b="1" dirty="0"/>
              <a:t>62-63 </a:t>
            </a:r>
          </a:p>
          <a:p>
            <a:r>
              <a:rPr lang="en-US" b="1" dirty="0"/>
              <a:t> A.D. </a:t>
            </a:r>
          </a:p>
        </p:txBody>
      </p:sp>
      <p:sp>
        <p:nvSpPr>
          <p:cNvPr id="45" name="TextBox 44"/>
          <p:cNvSpPr txBox="1"/>
          <p:nvPr/>
        </p:nvSpPr>
        <p:spPr>
          <a:xfrm>
            <a:off x="1676400" y="1447800"/>
            <a:ext cx="3048000" cy="369332"/>
          </a:xfrm>
          <a:prstGeom prst="rect">
            <a:avLst/>
          </a:prstGeom>
          <a:noFill/>
        </p:spPr>
        <p:txBody>
          <a:bodyPr wrap="square" rtlCol="0">
            <a:spAutoFit/>
          </a:bodyPr>
          <a:lstStyle/>
          <a:p>
            <a:r>
              <a:rPr lang="en-US" dirty="0">
                <a:solidFill>
                  <a:srgbClr val="FFFF00"/>
                </a:solidFill>
                <a:latin typeface="Arial Black" pitchFamily="34" charset="0"/>
              </a:rPr>
              <a:t>Our Position in Christ </a:t>
            </a:r>
          </a:p>
        </p:txBody>
      </p:sp>
      <p:sp>
        <p:nvSpPr>
          <p:cNvPr id="46" name="TextBox 45"/>
          <p:cNvSpPr txBox="1"/>
          <p:nvPr/>
        </p:nvSpPr>
        <p:spPr>
          <a:xfrm>
            <a:off x="5410200" y="1447800"/>
            <a:ext cx="3200400" cy="369332"/>
          </a:xfrm>
          <a:prstGeom prst="rect">
            <a:avLst/>
          </a:prstGeom>
          <a:noFill/>
        </p:spPr>
        <p:txBody>
          <a:bodyPr wrap="square" rtlCol="0">
            <a:spAutoFit/>
          </a:bodyPr>
          <a:lstStyle/>
          <a:p>
            <a:r>
              <a:rPr lang="en-US" dirty="0">
                <a:solidFill>
                  <a:srgbClr val="FFFF00"/>
                </a:solidFill>
                <a:latin typeface="Arial Black" pitchFamily="34" charset="0"/>
              </a:rPr>
              <a:t>  Our Practice on Earth</a:t>
            </a:r>
          </a:p>
        </p:txBody>
      </p:sp>
      <p:sp>
        <p:nvSpPr>
          <p:cNvPr id="48" name="TextBox 47"/>
          <p:cNvSpPr txBox="1"/>
          <p:nvPr/>
        </p:nvSpPr>
        <p:spPr>
          <a:xfrm>
            <a:off x="1143000" y="2133600"/>
            <a:ext cx="3810000" cy="2739211"/>
          </a:xfrm>
          <a:prstGeom prst="rect">
            <a:avLst/>
          </a:prstGeom>
          <a:noFill/>
        </p:spPr>
        <p:txBody>
          <a:bodyPr wrap="square" rtlCol="0">
            <a:spAutoFit/>
          </a:bodyPr>
          <a:lstStyle/>
          <a:p>
            <a:r>
              <a:rPr lang="en-US" sz="1400" b="1" dirty="0"/>
              <a:t>Section:</a:t>
            </a:r>
          </a:p>
          <a:p>
            <a:r>
              <a:rPr lang="en-US" sz="1400" dirty="0"/>
              <a:t>1.     What God has done for us (1)</a:t>
            </a:r>
          </a:p>
          <a:p>
            <a:r>
              <a:rPr lang="en-US" sz="1400" dirty="0"/>
              <a:t>        Emphasis: Sovereignty</a:t>
            </a:r>
          </a:p>
          <a:p>
            <a:r>
              <a:rPr lang="en-US" sz="1400" b="1" dirty="0"/>
              <a:t>2.     </a:t>
            </a:r>
            <a:r>
              <a:rPr lang="en-US" sz="1400" dirty="0"/>
              <a:t>What Christ has done in us (2:1-10)</a:t>
            </a:r>
          </a:p>
          <a:p>
            <a:r>
              <a:rPr lang="en-US" sz="1400" dirty="0"/>
              <a:t>        Emphasis: Grace</a:t>
            </a:r>
            <a:endParaRPr lang="en-US" sz="1400" b="1" dirty="0"/>
          </a:p>
          <a:p>
            <a:r>
              <a:rPr lang="en-US" sz="1400" b="1" dirty="0"/>
              <a:t>3.     </a:t>
            </a:r>
            <a:r>
              <a:rPr lang="en-US" sz="1400" dirty="0"/>
              <a:t>What Christ has done between us (2:11-3:21)</a:t>
            </a:r>
            <a:br>
              <a:rPr lang="en-US" sz="1400" dirty="0"/>
            </a:br>
            <a:r>
              <a:rPr lang="en-US" sz="1400" dirty="0"/>
              <a:t>        Emphasis: Reconciliation</a:t>
            </a:r>
          </a:p>
          <a:p>
            <a:pPr marL="342900" indent="-342900">
              <a:buAutoNum type="arabicPeriod" startAt="3"/>
            </a:pPr>
            <a:endParaRPr lang="en-US" sz="1400" dirty="0"/>
          </a:p>
          <a:p>
            <a:pPr marL="342900" indent="-342900"/>
            <a:r>
              <a:rPr lang="en-US" sz="1400" dirty="0"/>
              <a:t>         </a:t>
            </a:r>
          </a:p>
          <a:p>
            <a:r>
              <a:rPr lang="en-US" sz="1400" dirty="0"/>
              <a:t>         </a:t>
            </a:r>
          </a:p>
          <a:p>
            <a:r>
              <a:rPr lang="en-US" sz="1600" dirty="0"/>
              <a:t>          	                          </a:t>
            </a:r>
            <a:br>
              <a:rPr lang="en-US" sz="1600" dirty="0"/>
            </a:br>
            <a:r>
              <a:rPr lang="en-US" sz="1600" dirty="0"/>
              <a:t>                   	</a:t>
            </a:r>
          </a:p>
        </p:txBody>
      </p:sp>
      <p:sp>
        <p:nvSpPr>
          <p:cNvPr id="55" name="TextBox 54"/>
          <p:cNvSpPr txBox="1"/>
          <p:nvPr/>
        </p:nvSpPr>
        <p:spPr>
          <a:xfrm rot="315060">
            <a:off x="537589" y="1902934"/>
            <a:ext cx="461665" cy="2062713"/>
          </a:xfrm>
          <a:prstGeom prst="rect">
            <a:avLst/>
          </a:prstGeom>
          <a:noFill/>
        </p:spPr>
        <p:txBody>
          <a:bodyPr vert="vert270" wrap="square" rtlCol="0">
            <a:spAutoFit/>
          </a:bodyPr>
          <a:lstStyle/>
          <a:p>
            <a:r>
              <a:rPr lang="en-US" b="1" dirty="0"/>
              <a:t>Introduction (1:1-2)</a:t>
            </a:r>
          </a:p>
        </p:txBody>
      </p:sp>
      <p:sp>
        <p:nvSpPr>
          <p:cNvPr id="57" name="TextBox 56"/>
          <p:cNvSpPr txBox="1"/>
          <p:nvPr/>
        </p:nvSpPr>
        <p:spPr>
          <a:xfrm rot="227949">
            <a:off x="8684044" y="1826312"/>
            <a:ext cx="461665" cy="2367107"/>
          </a:xfrm>
          <a:prstGeom prst="rect">
            <a:avLst/>
          </a:prstGeom>
          <a:noFill/>
        </p:spPr>
        <p:txBody>
          <a:bodyPr vert="vert270" wrap="square" rtlCol="0">
            <a:spAutoFit/>
          </a:bodyPr>
          <a:lstStyle/>
          <a:p>
            <a:r>
              <a:rPr lang="en-US" b="1" dirty="0"/>
              <a:t>    Conclusion(6:21=24)</a:t>
            </a:r>
          </a:p>
        </p:txBody>
      </p:sp>
      <p:cxnSp>
        <p:nvCxnSpPr>
          <p:cNvPr id="59" name="Straight Connector 58"/>
          <p:cNvCxnSpPr/>
          <p:nvPr/>
        </p:nvCxnSpPr>
        <p:spPr>
          <a:xfrm rot="5400000">
            <a:off x="-2286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5410200" y="2133600"/>
            <a:ext cx="3216522" cy="1077218"/>
          </a:xfrm>
          <a:prstGeom prst="rect">
            <a:avLst/>
          </a:prstGeom>
          <a:noFill/>
        </p:spPr>
        <p:txBody>
          <a:bodyPr wrap="none" rtlCol="0">
            <a:spAutoFit/>
          </a:bodyPr>
          <a:lstStyle/>
          <a:p>
            <a:r>
              <a:rPr lang="en-US" sz="1600" dirty="0"/>
              <a:t>Section:</a:t>
            </a:r>
          </a:p>
          <a:p>
            <a:pPr marL="342900" indent="-342900">
              <a:buAutoNum type="arabicPeriod"/>
            </a:pPr>
            <a:r>
              <a:rPr lang="en-US" sz="1600" dirty="0"/>
              <a:t>Our new unity -oneness(4:1-16)</a:t>
            </a:r>
          </a:p>
          <a:p>
            <a:pPr marL="342900" indent="-342900">
              <a:buAutoNum type="arabicPeriod" startAt="2"/>
            </a:pPr>
            <a:r>
              <a:rPr lang="en-US" sz="1600" dirty="0"/>
              <a:t>Our new walk (4:17-6:9)</a:t>
            </a:r>
          </a:p>
          <a:p>
            <a:pPr marL="342900" indent="-342900"/>
            <a:r>
              <a:rPr lang="en-US" sz="1600" dirty="0"/>
              <a:t>3.	Our new strength (6:10-20</a:t>
            </a:r>
            <a:r>
              <a:rPr lang="en-US" sz="1400" dirty="0"/>
              <a:t>)</a:t>
            </a:r>
          </a:p>
        </p:txBody>
      </p:sp>
      <p:sp>
        <p:nvSpPr>
          <p:cNvPr id="64" name="TextBox 63"/>
          <p:cNvSpPr txBox="1"/>
          <p:nvPr/>
        </p:nvSpPr>
        <p:spPr>
          <a:xfrm>
            <a:off x="-152400" y="4267200"/>
            <a:ext cx="1120935" cy="338554"/>
          </a:xfrm>
          <a:prstGeom prst="rect">
            <a:avLst/>
          </a:prstGeom>
          <a:noFill/>
        </p:spPr>
        <p:txBody>
          <a:bodyPr wrap="square" rtlCol="0">
            <a:spAutoFit/>
          </a:bodyPr>
          <a:lstStyle/>
          <a:p>
            <a:r>
              <a:rPr lang="en-US" sz="1600" dirty="0"/>
              <a:t>   Emphasis</a:t>
            </a:r>
          </a:p>
        </p:txBody>
      </p:sp>
      <p:sp>
        <p:nvSpPr>
          <p:cNvPr id="65" name="TextBox 64"/>
          <p:cNvSpPr txBox="1"/>
          <p:nvPr/>
        </p:nvSpPr>
        <p:spPr>
          <a:xfrm>
            <a:off x="0" y="4648200"/>
            <a:ext cx="906082" cy="584775"/>
          </a:xfrm>
          <a:prstGeom prst="rect">
            <a:avLst/>
          </a:prstGeom>
          <a:noFill/>
        </p:spPr>
        <p:txBody>
          <a:bodyPr wrap="square" rtlCol="0">
            <a:spAutoFit/>
          </a:bodyPr>
          <a:lstStyle/>
          <a:p>
            <a:r>
              <a:rPr lang="en-US" sz="1600" dirty="0"/>
              <a:t>   Core</a:t>
            </a:r>
          </a:p>
          <a:p>
            <a:r>
              <a:rPr lang="en-US" sz="1600" dirty="0"/>
              <a:t> Phrases</a:t>
            </a:r>
          </a:p>
        </p:txBody>
      </p:sp>
      <p:sp>
        <p:nvSpPr>
          <p:cNvPr id="66" name="TextBox 65"/>
          <p:cNvSpPr txBox="1"/>
          <p:nvPr/>
        </p:nvSpPr>
        <p:spPr>
          <a:xfrm>
            <a:off x="1219200" y="4267200"/>
            <a:ext cx="3846990" cy="338554"/>
          </a:xfrm>
          <a:prstGeom prst="rect">
            <a:avLst/>
          </a:prstGeom>
          <a:noFill/>
        </p:spPr>
        <p:txBody>
          <a:bodyPr wrap="square" rtlCol="0">
            <a:spAutoFit/>
          </a:bodyPr>
          <a:lstStyle/>
          <a:p>
            <a:r>
              <a:rPr lang="en-US" sz="1600" dirty="0"/>
              <a:t>Doctrinal: vertical relationship with God</a:t>
            </a:r>
          </a:p>
        </p:txBody>
      </p:sp>
      <p:sp>
        <p:nvSpPr>
          <p:cNvPr id="67" name="TextBox 66"/>
          <p:cNvSpPr txBox="1"/>
          <p:nvPr/>
        </p:nvSpPr>
        <p:spPr>
          <a:xfrm>
            <a:off x="4876800" y="4267200"/>
            <a:ext cx="3800938" cy="338554"/>
          </a:xfrm>
          <a:prstGeom prst="rect">
            <a:avLst/>
          </a:prstGeom>
          <a:noFill/>
        </p:spPr>
        <p:txBody>
          <a:bodyPr wrap="square" rtlCol="0">
            <a:spAutoFit/>
          </a:bodyPr>
          <a:lstStyle/>
          <a:p>
            <a:r>
              <a:rPr lang="en-US" sz="1600" dirty="0"/>
              <a:t> Practical: Horizontal relationship w/others</a:t>
            </a:r>
          </a:p>
        </p:txBody>
      </p:sp>
      <p:sp>
        <p:nvSpPr>
          <p:cNvPr id="68" name="TextBox 67"/>
          <p:cNvSpPr txBox="1"/>
          <p:nvPr/>
        </p:nvSpPr>
        <p:spPr>
          <a:xfrm>
            <a:off x="1219200" y="4724400"/>
            <a:ext cx="2819400" cy="338554"/>
          </a:xfrm>
          <a:prstGeom prst="rect">
            <a:avLst/>
          </a:prstGeom>
          <a:noFill/>
        </p:spPr>
        <p:txBody>
          <a:bodyPr wrap="square" rtlCol="0">
            <a:spAutoFit/>
          </a:bodyPr>
          <a:lstStyle/>
          <a:p>
            <a:r>
              <a:rPr lang="en-US" sz="1600" dirty="0"/>
              <a:t>           He chose us in Him…(1:4)</a:t>
            </a:r>
          </a:p>
        </p:txBody>
      </p:sp>
      <p:sp>
        <p:nvSpPr>
          <p:cNvPr id="69" name="TextBox 68"/>
          <p:cNvSpPr txBox="1"/>
          <p:nvPr/>
        </p:nvSpPr>
        <p:spPr>
          <a:xfrm>
            <a:off x="4953000" y="4724400"/>
            <a:ext cx="3581400" cy="338554"/>
          </a:xfrm>
          <a:prstGeom prst="rect">
            <a:avLst/>
          </a:prstGeom>
          <a:noFill/>
        </p:spPr>
        <p:txBody>
          <a:bodyPr wrap="square" rtlCol="0">
            <a:spAutoFit/>
          </a:bodyPr>
          <a:lstStyle/>
          <a:p>
            <a:r>
              <a:rPr lang="en-US" sz="1600" dirty="0"/>
              <a:t> Walk in a manner worthy of calling (4:1) </a:t>
            </a:r>
          </a:p>
        </p:txBody>
      </p:sp>
      <p:sp>
        <p:nvSpPr>
          <p:cNvPr id="70" name="TextBox 69"/>
          <p:cNvSpPr txBox="1"/>
          <p:nvPr/>
        </p:nvSpPr>
        <p:spPr>
          <a:xfrm>
            <a:off x="0" y="5410200"/>
            <a:ext cx="881973" cy="338554"/>
          </a:xfrm>
          <a:prstGeom prst="rect">
            <a:avLst/>
          </a:prstGeom>
          <a:noFill/>
        </p:spPr>
        <p:txBody>
          <a:bodyPr wrap="square" rtlCol="0">
            <a:spAutoFit/>
          </a:bodyPr>
          <a:lstStyle/>
          <a:p>
            <a:r>
              <a:rPr lang="en-US" sz="1600" dirty="0"/>
              <a:t>Subjects</a:t>
            </a:r>
          </a:p>
        </p:txBody>
      </p:sp>
      <p:sp>
        <p:nvSpPr>
          <p:cNvPr id="72" name="TextBox 71"/>
          <p:cNvSpPr txBox="1"/>
          <p:nvPr/>
        </p:nvSpPr>
        <p:spPr>
          <a:xfrm>
            <a:off x="1371600" y="5181600"/>
            <a:ext cx="3048000" cy="584775"/>
          </a:xfrm>
          <a:prstGeom prst="rect">
            <a:avLst/>
          </a:prstGeom>
          <a:noFill/>
        </p:spPr>
        <p:txBody>
          <a:bodyPr wrap="square" rtlCol="0">
            <a:spAutoFit/>
          </a:bodyPr>
          <a:lstStyle/>
          <a:p>
            <a:r>
              <a:rPr lang="en-US" sz="1600" dirty="0"/>
              <a:t>Declarations of heavenly truths </a:t>
            </a:r>
          </a:p>
          <a:p>
            <a:r>
              <a:rPr lang="en-US" sz="1600" dirty="0"/>
              <a:t>       (God’s accomplishments) </a:t>
            </a:r>
          </a:p>
        </p:txBody>
      </p:sp>
      <p:sp>
        <p:nvSpPr>
          <p:cNvPr id="76" name="TextBox 75"/>
          <p:cNvSpPr txBox="1"/>
          <p:nvPr/>
        </p:nvSpPr>
        <p:spPr>
          <a:xfrm>
            <a:off x="5334000" y="5181600"/>
            <a:ext cx="2819400" cy="584775"/>
          </a:xfrm>
          <a:prstGeom prst="rect">
            <a:avLst/>
          </a:prstGeom>
          <a:noFill/>
        </p:spPr>
        <p:txBody>
          <a:bodyPr wrap="square" rtlCol="0">
            <a:spAutoFit/>
          </a:bodyPr>
          <a:lstStyle/>
          <a:p>
            <a:r>
              <a:rPr lang="en-US" sz="1600" dirty="0"/>
              <a:t>Exhortations for earthly living </a:t>
            </a:r>
          </a:p>
          <a:p>
            <a:r>
              <a:rPr lang="en-US" sz="1600" dirty="0"/>
              <a:t>     (Christians assignments) </a:t>
            </a:r>
          </a:p>
        </p:txBody>
      </p:sp>
      <p:sp>
        <p:nvSpPr>
          <p:cNvPr id="79" name="TextBox 78"/>
          <p:cNvSpPr txBox="1"/>
          <p:nvPr/>
        </p:nvSpPr>
        <p:spPr>
          <a:xfrm>
            <a:off x="0" y="5867400"/>
            <a:ext cx="806631" cy="338554"/>
          </a:xfrm>
          <a:prstGeom prst="rect">
            <a:avLst/>
          </a:prstGeom>
          <a:noFill/>
        </p:spPr>
        <p:txBody>
          <a:bodyPr wrap="none" rtlCol="0">
            <a:spAutoFit/>
          </a:bodyPr>
          <a:lstStyle/>
          <a:p>
            <a:r>
              <a:rPr lang="en-US" sz="1600" dirty="0"/>
              <a:t> Theme</a:t>
            </a:r>
          </a:p>
        </p:txBody>
      </p:sp>
      <p:sp>
        <p:nvSpPr>
          <p:cNvPr id="80" name="TextBox 79"/>
          <p:cNvSpPr txBox="1"/>
          <p:nvPr/>
        </p:nvSpPr>
        <p:spPr>
          <a:xfrm>
            <a:off x="1143000" y="5791200"/>
            <a:ext cx="7010400" cy="338554"/>
          </a:xfrm>
          <a:prstGeom prst="rect">
            <a:avLst/>
          </a:prstGeom>
          <a:noFill/>
        </p:spPr>
        <p:txBody>
          <a:bodyPr wrap="square" rtlCol="0">
            <a:spAutoFit/>
          </a:bodyPr>
          <a:lstStyle/>
          <a:p>
            <a:r>
              <a:rPr lang="en-US" sz="1600" dirty="0"/>
              <a:t>   Christ and the church – the fulness of Christ  (in Christ)  --- “Walk” appropriately</a:t>
            </a:r>
          </a:p>
        </p:txBody>
      </p:sp>
      <p:sp>
        <p:nvSpPr>
          <p:cNvPr id="81" name="TextBox 80"/>
          <p:cNvSpPr txBox="1"/>
          <p:nvPr/>
        </p:nvSpPr>
        <p:spPr>
          <a:xfrm>
            <a:off x="0" y="6096000"/>
            <a:ext cx="1040400" cy="584775"/>
          </a:xfrm>
          <a:prstGeom prst="rect">
            <a:avLst/>
          </a:prstGeom>
          <a:noFill/>
        </p:spPr>
        <p:txBody>
          <a:bodyPr wrap="square" rtlCol="0">
            <a:spAutoFit/>
          </a:bodyPr>
          <a:lstStyle/>
          <a:p>
            <a:r>
              <a:rPr lang="en-US" sz="1400" dirty="0"/>
              <a:t>     </a:t>
            </a:r>
            <a:r>
              <a:rPr lang="en-US" sz="1600" dirty="0"/>
              <a:t>Key </a:t>
            </a:r>
          </a:p>
          <a:p>
            <a:r>
              <a:rPr lang="en-US" sz="1600" dirty="0"/>
              <a:t>   Verse</a:t>
            </a:r>
          </a:p>
        </p:txBody>
      </p:sp>
      <p:sp>
        <p:nvSpPr>
          <p:cNvPr id="85" name="TextBox 84"/>
          <p:cNvSpPr txBox="1"/>
          <p:nvPr/>
        </p:nvSpPr>
        <p:spPr>
          <a:xfrm>
            <a:off x="3810000" y="6211669"/>
            <a:ext cx="2743200" cy="369332"/>
          </a:xfrm>
          <a:prstGeom prst="rect">
            <a:avLst/>
          </a:prstGeom>
          <a:noFill/>
        </p:spPr>
        <p:txBody>
          <a:bodyPr wrap="square" rtlCol="0">
            <a:spAutoFit/>
          </a:bodyPr>
          <a:lstStyle/>
          <a:p>
            <a:r>
              <a:rPr lang="en-US" dirty="0"/>
              <a:t>1:9-10; 1:13-14; 4:1-7</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Philippians</a:t>
            </a:r>
          </a:p>
        </p:txBody>
      </p:sp>
      <p:sp>
        <p:nvSpPr>
          <p:cNvPr id="3" name="Content Placeholder 2"/>
          <p:cNvSpPr>
            <a:spLocks noGrp="1"/>
          </p:cNvSpPr>
          <p:nvPr>
            <p:ph idx="1"/>
          </p:nvPr>
        </p:nvSpPr>
        <p:spPr>
          <a:xfrm>
            <a:off x="762000" y="1371600"/>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Modified From God's Masterwork - Swindoll</a:t>
            </a:r>
          </a:p>
        </p:txBody>
      </p:sp>
      <p:cxnSp>
        <p:nvCxnSpPr>
          <p:cNvPr id="5" name="Straight Connector 4"/>
          <p:cNvCxnSpPr/>
          <p:nvPr/>
        </p:nvCxnSpPr>
        <p:spPr>
          <a:xfrm rot="5400000">
            <a:off x="-266700" y="2781300"/>
            <a:ext cx="28956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239000" y="2667000"/>
            <a:ext cx="2819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4267200"/>
            <a:ext cx="3124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762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3914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66800" y="6553200"/>
            <a:ext cx="74676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60198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flipV="1">
            <a:off x="1143000" y="4255532"/>
            <a:ext cx="2743200" cy="369332"/>
          </a:xfrm>
          <a:prstGeom prst="rect">
            <a:avLst/>
          </a:prstGeom>
          <a:noFill/>
        </p:spPr>
        <p:txBody>
          <a:bodyPr wrap="square" rtlCol="0">
            <a:spAutoFit/>
          </a:bodyPr>
          <a:lstStyle/>
          <a:p>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1143000" y="3886200"/>
            <a:ext cx="1905000" cy="400110"/>
          </a:xfrm>
          <a:prstGeom prst="rect">
            <a:avLst/>
          </a:prstGeom>
          <a:noFill/>
        </p:spPr>
        <p:txBody>
          <a:bodyPr wrap="square" rtlCol="0">
            <a:spAutoFit/>
          </a:bodyPr>
          <a:lstStyle/>
          <a:p>
            <a:r>
              <a:rPr lang="en-US" sz="2000" dirty="0"/>
              <a:t>      Chapter 1</a:t>
            </a:r>
          </a:p>
        </p:txBody>
      </p:sp>
      <p:sp>
        <p:nvSpPr>
          <p:cNvPr id="118" name="TextBox 117"/>
          <p:cNvSpPr txBox="1"/>
          <p:nvPr/>
        </p:nvSpPr>
        <p:spPr>
          <a:xfrm>
            <a:off x="2819400" y="3886200"/>
            <a:ext cx="1828800" cy="369332"/>
          </a:xfrm>
          <a:prstGeom prst="rect">
            <a:avLst/>
          </a:prstGeom>
          <a:noFill/>
        </p:spPr>
        <p:txBody>
          <a:bodyPr wrap="square" rtlCol="0">
            <a:spAutoFit/>
          </a:bodyPr>
          <a:lstStyle/>
          <a:p>
            <a:r>
              <a:rPr lang="en-US" sz="1600" dirty="0"/>
              <a:t>      </a:t>
            </a:r>
            <a:r>
              <a:rPr lang="en-US" dirty="0"/>
              <a:t> Chapter 2</a:t>
            </a:r>
          </a:p>
        </p:txBody>
      </p:sp>
      <p:sp>
        <p:nvSpPr>
          <p:cNvPr id="132" name="TextBox 131"/>
          <p:cNvSpPr txBox="1"/>
          <p:nvPr/>
        </p:nvSpPr>
        <p:spPr>
          <a:xfrm>
            <a:off x="1676400" y="4038600"/>
            <a:ext cx="1676400" cy="369332"/>
          </a:xfrm>
          <a:prstGeom prst="rect">
            <a:avLst/>
          </a:prstGeom>
          <a:noFill/>
        </p:spPr>
        <p:txBody>
          <a:bodyPr wrap="square" rtlCol="0">
            <a:spAutoFit/>
          </a:bodyPr>
          <a:lstStyle/>
          <a:p>
            <a:r>
              <a:rPr lang="en-US" dirty="0"/>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cxnSp>
        <p:nvCxnSpPr>
          <p:cNvPr id="53" name="Straight Connector 52"/>
          <p:cNvCxnSpPr/>
          <p:nvPr/>
        </p:nvCxnSpPr>
        <p:spPr>
          <a:xfrm rot="5400000">
            <a:off x="1714500" y="27051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3467100" y="27051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4191000" y="4267200"/>
            <a:ext cx="4343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0" y="4572000"/>
            <a:ext cx="84582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0" y="48768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0" y="62484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334000" y="2743200"/>
            <a:ext cx="28194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5181600" y="3886200"/>
            <a:ext cx="1371600" cy="369332"/>
          </a:xfrm>
          <a:prstGeom prst="rect">
            <a:avLst/>
          </a:prstGeom>
          <a:noFill/>
        </p:spPr>
        <p:txBody>
          <a:bodyPr wrap="square" rtlCol="0">
            <a:spAutoFit/>
          </a:bodyPr>
          <a:lstStyle/>
          <a:p>
            <a:r>
              <a:rPr lang="en-US" dirty="0"/>
              <a:t>Chapter 3</a:t>
            </a:r>
          </a:p>
        </p:txBody>
      </p:sp>
      <p:sp>
        <p:nvSpPr>
          <p:cNvPr id="52" name="TextBox 51"/>
          <p:cNvSpPr txBox="1"/>
          <p:nvPr/>
        </p:nvSpPr>
        <p:spPr>
          <a:xfrm>
            <a:off x="6781800" y="3886200"/>
            <a:ext cx="1752600" cy="369332"/>
          </a:xfrm>
          <a:prstGeom prst="rect">
            <a:avLst/>
          </a:prstGeom>
          <a:noFill/>
        </p:spPr>
        <p:txBody>
          <a:bodyPr wrap="square" rtlCol="0">
            <a:spAutoFit/>
          </a:bodyPr>
          <a:lstStyle/>
          <a:p>
            <a:r>
              <a:rPr lang="en-US" sz="1600" dirty="0"/>
              <a:t>     </a:t>
            </a:r>
            <a:r>
              <a:rPr lang="en-US" dirty="0"/>
              <a:t>Chapter 4</a:t>
            </a:r>
          </a:p>
        </p:txBody>
      </p:sp>
      <p:cxnSp>
        <p:nvCxnSpPr>
          <p:cNvPr id="104" name="Straight Connector 103"/>
          <p:cNvCxnSpPr/>
          <p:nvPr/>
        </p:nvCxnSpPr>
        <p:spPr>
          <a:xfrm rot="5400000">
            <a:off x="3848100" y="5143500"/>
            <a:ext cx="17526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228600" y="1524000"/>
            <a:ext cx="981166" cy="369332"/>
          </a:xfrm>
          <a:prstGeom prst="rect">
            <a:avLst/>
          </a:prstGeom>
          <a:noFill/>
        </p:spPr>
        <p:txBody>
          <a:bodyPr wrap="none" rtlCol="0">
            <a:spAutoFit/>
          </a:bodyPr>
          <a:lstStyle/>
          <a:p>
            <a:r>
              <a:rPr lang="en-US" b="1" dirty="0"/>
              <a:t>62 A.D.  </a:t>
            </a:r>
          </a:p>
        </p:txBody>
      </p:sp>
      <p:sp>
        <p:nvSpPr>
          <p:cNvPr id="45" name="TextBox 44"/>
          <p:cNvSpPr txBox="1"/>
          <p:nvPr/>
        </p:nvSpPr>
        <p:spPr>
          <a:xfrm>
            <a:off x="1524000" y="1524000"/>
            <a:ext cx="1588063" cy="584775"/>
          </a:xfrm>
          <a:prstGeom prst="rect">
            <a:avLst/>
          </a:prstGeom>
          <a:noFill/>
        </p:spPr>
        <p:txBody>
          <a:bodyPr wrap="none" rtlCol="0">
            <a:spAutoFit/>
          </a:bodyPr>
          <a:lstStyle/>
          <a:p>
            <a:r>
              <a:rPr lang="en-US" sz="1600" dirty="0">
                <a:solidFill>
                  <a:srgbClr val="FFFF00"/>
                </a:solidFill>
                <a:latin typeface="Arial Black" pitchFamily="34" charset="0"/>
              </a:rPr>
              <a:t>Joy in Living</a:t>
            </a:r>
          </a:p>
          <a:p>
            <a:r>
              <a:rPr lang="en-US" sz="1600" dirty="0">
                <a:solidFill>
                  <a:srgbClr val="FFFF00"/>
                </a:solidFill>
                <a:latin typeface="Arial Black" pitchFamily="34" charset="0"/>
              </a:rPr>
              <a:t>  for Christ </a:t>
            </a:r>
          </a:p>
        </p:txBody>
      </p:sp>
      <p:sp>
        <p:nvSpPr>
          <p:cNvPr id="46" name="TextBox 45"/>
          <p:cNvSpPr txBox="1"/>
          <p:nvPr/>
        </p:nvSpPr>
        <p:spPr>
          <a:xfrm>
            <a:off x="3124200" y="1524000"/>
            <a:ext cx="2052266" cy="584775"/>
          </a:xfrm>
          <a:prstGeom prst="rect">
            <a:avLst/>
          </a:prstGeom>
          <a:noFill/>
        </p:spPr>
        <p:txBody>
          <a:bodyPr wrap="square" rtlCol="0">
            <a:spAutoFit/>
          </a:bodyPr>
          <a:lstStyle/>
          <a:p>
            <a:r>
              <a:rPr lang="en-US" sz="1600" dirty="0">
                <a:solidFill>
                  <a:srgbClr val="FFFF00"/>
                </a:solidFill>
                <a:latin typeface="Arial Black" pitchFamily="34" charset="0"/>
              </a:rPr>
              <a:t> Joy in serving</a:t>
            </a:r>
          </a:p>
          <a:p>
            <a:r>
              <a:rPr lang="en-US" sz="1600" dirty="0">
                <a:solidFill>
                  <a:srgbClr val="FFFF00"/>
                </a:solidFill>
                <a:latin typeface="Arial Black" pitchFamily="34" charset="0"/>
              </a:rPr>
              <a:t>Christ in Unity</a:t>
            </a:r>
          </a:p>
        </p:txBody>
      </p:sp>
      <p:sp>
        <p:nvSpPr>
          <p:cNvPr id="48" name="TextBox 47"/>
          <p:cNvSpPr txBox="1"/>
          <p:nvPr/>
        </p:nvSpPr>
        <p:spPr>
          <a:xfrm>
            <a:off x="4953000" y="1524000"/>
            <a:ext cx="2189650" cy="584775"/>
          </a:xfrm>
          <a:prstGeom prst="rect">
            <a:avLst/>
          </a:prstGeom>
          <a:noFill/>
        </p:spPr>
        <p:txBody>
          <a:bodyPr wrap="square" rtlCol="0">
            <a:spAutoFit/>
          </a:bodyPr>
          <a:lstStyle/>
          <a:p>
            <a:r>
              <a:rPr lang="en-US" sz="1600" dirty="0">
                <a:solidFill>
                  <a:srgbClr val="FFFF00"/>
                </a:solidFill>
                <a:latin typeface="Arial Black" pitchFamily="34" charset="0"/>
              </a:rPr>
              <a:t>Joy in Knowing</a:t>
            </a:r>
          </a:p>
          <a:p>
            <a:r>
              <a:rPr lang="en-US" sz="1600" dirty="0">
                <a:solidFill>
                  <a:srgbClr val="FFFF00"/>
                </a:solidFill>
                <a:latin typeface="Arial Black" pitchFamily="34" charset="0"/>
              </a:rPr>
              <a:t>       Christ </a:t>
            </a:r>
          </a:p>
        </p:txBody>
      </p:sp>
      <p:sp>
        <p:nvSpPr>
          <p:cNvPr id="49" name="TextBox 48"/>
          <p:cNvSpPr txBox="1"/>
          <p:nvPr/>
        </p:nvSpPr>
        <p:spPr>
          <a:xfrm>
            <a:off x="6858000" y="1524000"/>
            <a:ext cx="2070476" cy="584775"/>
          </a:xfrm>
          <a:prstGeom prst="rect">
            <a:avLst/>
          </a:prstGeom>
          <a:noFill/>
        </p:spPr>
        <p:txBody>
          <a:bodyPr wrap="square" rtlCol="0">
            <a:spAutoFit/>
          </a:bodyPr>
          <a:lstStyle/>
          <a:p>
            <a:r>
              <a:rPr lang="en-US" sz="1600" dirty="0">
                <a:solidFill>
                  <a:srgbClr val="FFFF00"/>
                </a:solidFill>
                <a:latin typeface="Arial Black" pitchFamily="34" charset="0"/>
              </a:rPr>
              <a:t>Joy in Resting</a:t>
            </a:r>
          </a:p>
          <a:p>
            <a:r>
              <a:rPr lang="en-US" sz="1600" dirty="0">
                <a:solidFill>
                  <a:srgbClr val="FFFF00"/>
                </a:solidFill>
                <a:latin typeface="Arial Black" pitchFamily="34" charset="0"/>
              </a:rPr>
              <a:t>    in Christ</a:t>
            </a:r>
          </a:p>
        </p:txBody>
      </p:sp>
      <p:sp>
        <p:nvSpPr>
          <p:cNvPr id="50" name="TextBox 49"/>
          <p:cNvSpPr txBox="1"/>
          <p:nvPr/>
        </p:nvSpPr>
        <p:spPr>
          <a:xfrm>
            <a:off x="1295400" y="2133600"/>
            <a:ext cx="1768882" cy="1600438"/>
          </a:xfrm>
          <a:prstGeom prst="rect">
            <a:avLst/>
          </a:prstGeom>
          <a:noFill/>
        </p:spPr>
        <p:txBody>
          <a:bodyPr wrap="square" rtlCol="0">
            <a:spAutoFit/>
          </a:bodyPr>
          <a:lstStyle/>
          <a:p>
            <a:pPr>
              <a:buFont typeface="Arial" pitchFamily="34" charset="0"/>
              <a:buChar char="•"/>
            </a:pPr>
            <a:r>
              <a:rPr lang="en-US" sz="1400" dirty="0"/>
              <a:t>Even when we don’t </a:t>
            </a:r>
          </a:p>
          <a:p>
            <a:r>
              <a:rPr lang="en-US" sz="1400" dirty="0"/>
              <a:t>get what we want.</a:t>
            </a:r>
          </a:p>
          <a:p>
            <a:endParaRPr lang="en-US" sz="1400" dirty="0"/>
          </a:p>
          <a:p>
            <a:pPr>
              <a:buFont typeface="Arial" pitchFamily="34" charset="0"/>
              <a:buChar char="•"/>
            </a:pPr>
            <a:r>
              <a:rPr lang="en-US" sz="1400" dirty="0"/>
              <a:t>In spite of circum-</a:t>
            </a:r>
          </a:p>
          <a:p>
            <a:r>
              <a:rPr lang="en-US" sz="1400" dirty="0"/>
              <a:t>Stances</a:t>
            </a:r>
          </a:p>
          <a:p>
            <a:endParaRPr lang="en-US" sz="1400" dirty="0"/>
          </a:p>
          <a:p>
            <a:pPr>
              <a:buFont typeface="Arial" pitchFamily="34" charset="0"/>
              <a:buChar char="•"/>
            </a:pPr>
            <a:r>
              <a:rPr lang="en-US" sz="1400" dirty="0"/>
              <a:t>Even with conflicts</a:t>
            </a:r>
          </a:p>
        </p:txBody>
      </p:sp>
      <p:sp>
        <p:nvSpPr>
          <p:cNvPr id="51" name="TextBox 50"/>
          <p:cNvSpPr txBox="1"/>
          <p:nvPr/>
        </p:nvSpPr>
        <p:spPr>
          <a:xfrm>
            <a:off x="3124200" y="2133600"/>
            <a:ext cx="1905000" cy="1815882"/>
          </a:xfrm>
          <a:prstGeom prst="rect">
            <a:avLst/>
          </a:prstGeom>
          <a:noFill/>
        </p:spPr>
        <p:txBody>
          <a:bodyPr wrap="square" rtlCol="0">
            <a:spAutoFit/>
          </a:bodyPr>
          <a:lstStyle/>
          <a:p>
            <a:pPr>
              <a:buFont typeface="Arial" pitchFamily="34" charset="0"/>
              <a:buChar char="•"/>
            </a:pPr>
            <a:r>
              <a:rPr lang="en-US" sz="1400" dirty="0"/>
              <a:t>Starts with right </a:t>
            </a:r>
          </a:p>
          <a:p>
            <a:r>
              <a:rPr lang="en-US" sz="1400" dirty="0"/>
              <a:t>attitude.</a:t>
            </a:r>
            <a:br>
              <a:rPr lang="en-US" sz="1400" dirty="0"/>
            </a:br>
            <a:endParaRPr lang="en-US" sz="1400" dirty="0"/>
          </a:p>
          <a:p>
            <a:pPr>
              <a:buFont typeface="Arial" pitchFamily="34" charset="0"/>
              <a:buChar char="•"/>
            </a:pPr>
            <a:r>
              <a:rPr lang="en-US" sz="1400" dirty="0"/>
              <a:t>Maintained  through</a:t>
            </a:r>
            <a:br>
              <a:rPr lang="en-US" sz="1400" dirty="0"/>
            </a:br>
            <a:r>
              <a:rPr lang="en-US" sz="1400" dirty="0"/>
              <a:t>perspective</a:t>
            </a:r>
            <a:br>
              <a:rPr lang="en-US" sz="1400" dirty="0"/>
            </a:br>
            <a:br>
              <a:rPr lang="en-US" sz="1400" dirty="0"/>
            </a:br>
            <a:r>
              <a:rPr lang="en-US" sz="1400" dirty="0"/>
              <a:t>Encouraged by right</a:t>
            </a:r>
            <a:br>
              <a:rPr lang="en-US" sz="1400" dirty="0"/>
            </a:br>
            <a:r>
              <a:rPr lang="en-US" sz="1400" dirty="0"/>
              <a:t>models</a:t>
            </a:r>
          </a:p>
        </p:txBody>
      </p:sp>
      <p:sp>
        <p:nvSpPr>
          <p:cNvPr id="54" name="TextBox 53"/>
          <p:cNvSpPr txBox="1"/>
          <p:nvPr/>
        </p:nvSpPr>
        <p:spPr>
          <a:xfrm>
            <a:off x="5029200" y="2133600"/>
            <a:ext cx="1600200" cy="1815882"/>
          </a:xfrm>
          <a:prstGeom prst="rect">
            <a:avLst/>
          </a:prstGeom>
          <a:noFill/>
        </p:spPr>
        <p:txBody>
          <a:bodyPr wrap="square" rtlCol="0">
            <a:spAutoFit/>
          </a:bodyPr>
          <a:lstStyle/>
          <a:p>
            <a:pPr>
              <a:buFont typeface="Arial" pitchFamily="34" charset="0"/>
              <a:buChar char="•"/>
            </a:pPr>
            <a:r>
              <a:rPr lang="en-US" sz="1600" dirty="0"/>
              <a:t>A warning</a:t>
            </a:r>
            <a:br>
              <a:rPr lang="en-US" sz="1600" dirty="0"/>
            </a:br>
            <a:endParaRPr lang="en-US" sz="1600" dirty="0"/>
          </a:p>
          <a:p>
            <a:pPr>
              <a:buFont typeface="Arial" pitchFamily="34" charset="0"/>
              <a:buChar char="•"/>
            </a:pPr>
            <a:r>
              <a:rPr lang="en-US" sz="1600" dirty="0"/>
              <a:t>A Testimony</a:t>
            </a:r>
          </a:p>
          <a:p>
            <a:pPr>
              <a:buFont typeface="Arial" pitchFamily="34" charset="0"/>
              <a:buChar char="•"/>
            </a:pPr>
            <a:endParaRPr lang="en-US" sz="1600" dirty="0"/>
          </a:p>
          <a:p>
            <a:pPr>
              <a:buFont typeface="Arial" pitchFamily="34" charset="0"/>
              <a:buChar char="•"/>
            </a:pPr>
            <a:r>
              <a:rPr lang="en-US" sz="1600" dirty="0"/>
              <a:t>A goal</a:t>
            </a:r>
            <a:br>
              <a:rPr lang="en-US" sz="1600" dirty="0"/>
            </a:br>
            <a:endParaRPr lang="en-US" sz="1600" dirty="0"/>
          </a:p>
          <a:p>
            <a:pPr>
              <a:buFont typeface="Arial" pitchFamily="34" charset="0"/>
              <a:buChar char="•"/>
            </a:pPr>
            <a:r>
              <a:rPr lang="en-US" sz="1600" dirty="0"/>
              <a:t>A command</a:t>
            </a:r>
          </a:p>
        </p:txBody>
      </p:sp>
      <p:sp>
        <p:nvSpPr>
          <p:cNvPr id="55" name="TextBox 54"/>
          <p:cNvSpPr txBox="1"/>
          <p:nvPr/>
        </p:nvSpPr>
        <p:spPr>
          <a:xfrm>
            <a:off x="7010400" y="2133600"/>
            <a:ext cx="1485663" cy="1415772"/>
          </a:xfrm>
          <a:prstGeom prst="rect">
            <a:avLst/>
          </a:prstGeom>
          <a:noFill/>
        </p:spPr>
        <p:txBody>
          <a:bodyPr wrap="none" rtlCol="0">
            <a:spAutoFit/>
          </a:bodyPr>
          <a:lstStyle/>
          <a:p>
            <a:pPr>
              <a:buFont typeface="Arial" pitchFamily="34" charset="0"/>
              <a:buChar char="•"/>
            </a:pPr>
            <a:r>
              <a:rPr lang="en-US" sz="1600" dirty="0"/>
              <a:t>Unity</a:t>
            </a:r>
            <a:br>
              <a:rPr lang="en-US" sz="1600" dirty="0"/>
            </a:br>
            <a:endParaRPr lang="en-US" sz="1600" dirty="0"/>
          </a:p>
          <a:p>
            <a:pPr>
              <a:buFont typeface="Arial" pitchFamily="34" charset="0"/>
              <a:buChar char="•"/>
            </a:pPr>
            <a:r>
              <a:rPr lang="en-US" sz="1600" dirty="0"/>
              <a:t>Peac</a:t>
            </a:r>
            <a:r>
              <a:rPr lang="en-US" dirty="0"/>
              <a:t>e</a:t>
            </a:r>
            <a:br>
              <a:rPr lang="en-US" dirty="0"/>
            </a:br>
            <a:endParaRPr lang="en-US" dirty="0"/>
          </a:p>
          <a:p>
            <a:pPr>
              <a:buFont typeface="Arial" pitchFamily="34" charset="0"/>
              <a:buChar char="•"/>
            </a:pPr>
            <a:r>
              <a:rPr lang="en-US" dirty="0"/>
              <a:t>Containment</a:t>
            </a:r>
          </a:p>
        </p:txBody>
      </p:sp>
      <p:sp>
        <p:nvSpPr>
          <p:cNvPr id="57" name="TextBox 56"/>
          <p:cNvSpPr txBox="1"/>
          <p:nvPr/>
        </p:nvSpPr>
        <p:spPr>
          <a:xfrm>
            <a:off x="1524000" y="4267200"/>
            <a:ext cx="1239967" cy="369332"/>
          </a:xfrm>
          <a:prstGeom prst="rect">
            <a:avLst/>
          </a:prstGeom>
          <a:noFill/>
        </p:spPr>
        <p:txBody>
          <a:bodyPr wrap="square" rtlCol="0">
            <a:spAutoFit/>
          </a:bodyPr>
          <a:lstStyle/>
          <a:p>
            <a:r>
              <a:rPr lang="en-US" dirty="0"/>
              <a:t>…my Life</a:t>
            </a:r>
          </a:p>
        </p:txBody>
      </p:sp>
      <p:cxnSp>
        <p:nvCxnSpPr>
          <p:cNvPr id="58" name="Straight Connector 57"/>
          <p:cNvCxnSpPr/>
          <p:nvPr/>
        </p:nvCxnSpPr>
        <p:spPr>
          <a:xfrm rot="5400000">
            <a:off x="5753100" y="5067300"/>
            <a:ext cx="17526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2057400" y="5105400"/>
            <a:ext cx="18288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3200400" y="4267200"/>
            <a:ext cx="1289648" cy="369332"/>
          </a:xfrm>
          <a:prstGeom prst="rect">
            <a:avLst/>
          </a:prstGeom>
          <a:noFill/>
        </p:spPr>
        <p:txBody>
          <a:bodyPr wrap="none" rtlCol="0">
            <a:spAutoFit/>
          </a:bodyPr>
          <a:lstStyle/>
          <a:p>
            <a:r>
              <a:rPr lang="en-US" dirty="0"/>
              <a:t>…my Model</a:t>
            </a:r>
          </a:p>
        </p:txBody>
      </p:sp>
      <p:sp>
        <p:nvSpPr>
          <p:cNvPr id="62" name="TextBox 61"/>
          <p:cNvSpPr txBox="1"/>
          <p:nvPr/>
        </p:nvSpPr>
        <p:spPr>
          <a:xfrm>
            <a:off x="5105400" y="4267200"/>
            <a:ext cx="1111715" cy="369332"/>
          </a:xfrm>
          <a:prstGeom prst="rect">
            <a:avLst/>
          </a:prstGeom>
          <a:noFill/>
        </p:spPr>
        <p:txBody>
          <a:bodyPr wrap="none" rtlCol="0">
            <a:spAutoFit/>
          </a:bodyPr>
          <a:lstStyle/>
          <a:p>
            <a:r>
              <a:rPr lang="en-US" dirty="0"/>
              <a:t>…my Goal</a:t>
            </a:r>
          </a:p>
        </p:txBody>
      </p:sp>
      <p:sp>
        <p:nvSpPr>
          <p:cNvPr id="63" name="TextBox 62"/>
          <p:cNvSpPr txBox="1"/>
          <p:nvPr/>
        </p:nvSpPr>
        <p:spPr>
          <a:xfrm>
            <a:off x="6629400" y="4267200"/>
            <a:ext cx="2309413" cy="369332"/>
          </a:xfrm>
          <a:prstGeom prst="rect">
            <a:avLst/>
          </a:prstGeom>
          <a:noFill/>
        </p:spPr>
        <p:txBody>
          <a:bodyPr wrap="square" rtlCol="0">
            <a:spAutoFit/>
          </a:bodyPr>
          <a:lstStyle/>
          <a:p>
            <a:r>
              <a:rPr lang="en-US" dirty="0"/>
              <a:t>…my Contentment</a:t>
            </a:r>
          </a:p>
        </p:txBody>
      </p:sp>
      <p:sp>
        <p:nvSpPr>
          <p:cNvPr id="64" name="TextBox 63"/>
          <p:cNvSpPr txBox="1"/>
          <p:nvPr/>
        </p:nvSpPr>
        <p:spPr>
          <a:xfrm>
            <a:off x="0" y="4267200"/>
            <a:ext cx="991618" cy="369332"/>
          </a:xfrm>
          <a:prstGeom prst="rect">
            <a:avLst/>
          </a:prstGeom>
          <a:noFill/>
        </p:spPr>
        <p:txBody>
          <a:bodyPr wrap="square" rtlCol="0">
            <a:spAutoFit/>
          </a:bodyPr>
          <a:lstStyle/>
          <a:p>
            <a:r>
              <a:rPr lang="en-US" dirty="0"/>
              <a:t>     Christ</a:t>
            </a:r>
          </a:p>
        </p:txBody>
      </p:sp>
      <p:sp>
        <p:nvSpPr>
          <p:cNvPr id="65" name="TextBox 64"/>
          <p:cNvSpPr txBox="1"/>
          <p:nvPr/>
        </p:nvSpPr>
        <p:spPr>
          <a:xfrm>
            <a:off x="228600" y="4572000"/>
            <a:ext cx="728084" cy="369332"/>
          </a:xfrm>
          <a:prstGeom prst="rect">
            <a:avLst/>
          </a:prstGeom>
          <a:noFill/>
        </p:spPr>
        <p:txBody>
          <a:bodyPr wrap="none" rtlCol="0">
            <a:spAutoFit/>
          </a:bodyPr>
          <a:lstStyle/>
          <a:p>
            <a:r>
              <a:rPr lang="en-US" dirty="0"/>
              <a:t> Spirit</a:t>
            </a:r>
          </a:p>
        </p:txBody>
      </p:sp>
      <p:sp>
        <p:nvSpPr>
          <p:cNvPr id="66" name="TextBox 65"/>
          <p:cNvSpPr txBox="1"/>
          <p:nvPr/>
        </p:nvSpPr>
        <p:spPr>
          <a:xfrm>
            <a:off x="1066800" y="4572000"/>
            <a:ext cx="1943852" cy="338554"/>
          </a:xfrm>
          <a:prstGeom prst="rect">
            <a:avLst/>
          </a:prstGeom>
          <a:noFill/>
        </p:spPr>
        <p:txBody>
          <a:bodyPr wrap="square" rtlCol="0">
            <a:spAutoFit/>
          </a:bodyPr>
          <a:lstStyle/>
          <a:p>
            <a:r>
              <a:rPr lang="en-US" sz="1600" dirty="0"/>
              <a:t>  His provision (1:19)</a:t>
            </a:r>
          </a:p>
        </p:txBody>
      </p:sp>
      <p:sp>
        <p:nvSpPr>
          <p:cNvPr id="67" name="TextBox 66"/>
          <p:cNvSpPr txBox="1"/>
          <p:nvPr/>
        </p:nvSpPr>
        <p:spPr>
          <a:xfrm>
            <a:off x="2971800" y="4572000"/>
            <a:ext cx="1997289" cy="338554"/>
          </a:xfrm>
          <a:prstGeom prst="rect">
            <a:avLst/>
          </a:prstGeom>
          <a:noFill/>
        </p:spPr>
        <p:txBody>
          <a:bodyPr wrap="square" rtlCol="0">
            <a:spAutoFit/>
          </a:bodyPr>
          <a:lstStyle/>
          <a:p>
            <a:r>
              <a:rPr lang="en-US" sz="1600" dirty="0"/>
              <a:t>His fellowship (2:1)</a:t>
            </a:r>
          </a:p>
        </p:txBody>
      </p:sp>
      <p:sp>
        <p:nvSpPr>
          <p:cNvPr id="68" name="TextBox 67"/>
          <p:cNvSpPr txBox="1"/>
          <p:nvPr/>
        </p:nvSpPr>
        <p:spPr>
          <a:xfrm>
            <a:off x="4876800" y="4572000"/>
            <a:ext cx="1585049" cy="338554"/>
          </a:xfrm>
          <a:prstGeom prst="rect">
            <a:avLst/>
          </a:prstGeom>
          <a:noFill/>
        </p:spPr>
        <p:txBody>
          <a:bodyPr wrap="none" rtlCol="0">
            <a:spAutoFit/>
          </a:bodyPr>
          <a:lstStyle/>
          <a:p>
            <a:r>
              <a:rPr lang="en-US" sz="1600" dirty="0"/>
              <a:t>His worship (3:3)</a:t>
            </a:r>
          </a:p>
        </p:txBody>
      </p:sp>
      <p:sp>
        <p:nvSpPr>
          <p:cNvPr id="69" name="TextBox 68"/>
          <p:cNvSpPr txBox="1"/>
          <p:nvPr/>
        </p:nvSpPr>
        <p:spPr>
          <a:xfrm>
            <a:off x="6858000" y="4572000"/>
            <a:ext cx="1417376" cy="338554"/>
          </a:xfrm>
          <a:prstGeom prst="rect">
            <a:avLst/>
          </a:prstGeom>
          <a:noFill/>
        </p:spPr>
        <p:txBody>
          <a:bodyPr wrap="none" rtlCol="0">
            <a:spAutoFit/>
          </a:bodyPr>
          <a:lstStyle/>
          <a:p>
            <a:r>
              <a:rPr lang="en-US" sz="1600" dirty="0"/>
              <a:t>His peace (4:7)</a:t>
            </a:r>
          </a:p>
        </p:txBody>
      </p:sp>
      <p:sp>
        <p:nvSpPr>
          <p:cNvPr id="70" name="TextBox 69"/>
          <p:cNvSpPr txBox="1"/>
          <p:nvPr/>
        </p:nvSpPr>
        <p:spPr>
          <a:xfrm>
            <a:off x="0" y="5029200"/>
            <a:ext cx="1284466" cy="923330"/>
          </a:xfrm>
          <a:prstGeom prst="rect">
            <a:avLst/>
          </a:prstGeom>
          <a:noFill/>
        </p:spPr>
        <p:txBody>
          <a:bodyPr wrap="square" rtlCol="0">
            <a:spAutoFit/>
          </a:bodyPr>
          <a:lstStyle/>
          <a:p>
            <a:r>
              <a:rPr lang="en-US" dirty="0"/>
              <a:t>  Positive</a:t>
            </a:r>
          </a:p>
          <a:p>
            <a:r>
              <a:rPr lang="en-US" dirty="0"/>
              <a:t> Reaction </a:t>
            </a:r>
          </a:p>
          <a:p>
            <a:endParaRPr lang="en-US" dirty="0"/>
          </a:p>
        </p:txBody>
      </p:sp>
      <p:sp>
        <p:nvSpPr>
          <p:cNvPr id="72" name="TextBox 71"/>
          <p:cNvSpPr txBox="1"/>
          <p:nvPr/>
        </p:nvSpPr>
        <p:spPr>
          <a:xfrm>
            <a:off x="1143000" y="4876800"/>
            <a:ext cx="1905000" cy="1169551"/>
          </a:xfrm>
          <a:prstGeom prst="rect">
            <a:avLst/>
          </a:prstGeom>
          <a:noFill/>
        </p:spPr>
        <p:txBody>
          <a:bodyPr wrap="square" rtlCol="0">
            <a:spAutoFit/>
          </a:bodyPr>
          <a:lstStyle/>
          <a:p>
            <a:r>
              <a:rPr lang="en-US" sz="1400" b="1" dirty="0"/>
              <a:t>To difficulty</a:t>
            </a:r>
            <a:r>
              <a:rPr lang="en-US" sz="1400" dirty="0"/>
              <a:t>: “Now I want  …circumstances</a:t>
            </a:r>
          </a:p>
          <a:p>
            <a:r>
              <a:rPr lang="en-US" sz="1400" dirty="0"/>
              <a:t>have turned out for the greater progress of the gospel (1:12)  </a:t>
            </a:r>
          </a:p>
        </p:txBody>
      </p:sp>
      <p:sp>
        <p:nvSpPr>
          <p:cNvPr id="85" name="TextBox 84"/>
          <p:cNvSpPr txBox="1"/>
          <p:nvPr/>
        </p:nvSpPr>
        <p:spPr>
          <a:xfrm flipH="1">
            <a:off x="2971800" y="4876800"/>
            <a:ext cx="1981200" cy="954107"/>
          </a:xfrm>
          <a:prstGeom prst="rect">
            <a:avLst/>
          </a:prstGeom>
          <a:noFill/>
        </p:spPr>
        <p:txBody>
          <a:bodyPr wrap="square" rtlCol="0">
            <a:spAutoFit/>
          </a:bodyPr>
          <a:lstStyle/>
          <a:p>
            <a:r>
              <a:rPr lang="en-US" sz="1400" b="1" dirty="0"/>
              <a:t>To  others: </a:t>
            </a:r>
            <a:r>
              <a:rPr lang="en-US" sz="1400" dirty="0"/>
              <a:t>“Do all </a:t>
            </a:r>
          </a:p>
          <a:p>
            <a:r>
              <a:rPr lang="en-US" sz="1400" dirty="0"/>
              <a:t>things without grumbling or </a:t>
            </a:r>
          </a:p>
          <a:p>
            <a:r>
              <a:rPr lang="en-US" sz="1400" dirty="0"/>
              <a:t>disputing.” (2:14)  </a:t>
            </a:r>
          </a:p>
        </p:txBody>
      </p:sp>
      <p:sp>
        <p:nvSpPr>
          <p:cNvPr id="86" name="TextBox 85"/>
          <p:cNvSpPr txBox="1"/>
          <p:nvPr/>
        </p:nvSpPr>
        <p:spPr>
          <a:xfrm>
            <a:off x="4724400" y="4876800"/>
            <a:ext cx="2151358" cy="1169551"/>
          </a:xfrm>
          <a:prstGeom prst="rect">
            <a:avLst/>
          </a:prstGeom>
          <a:noFill/>
        </p:spPr>
        <p:txBody>
          <a:bodyPr wrap="square" rtlCol="0">
            <a:spAutoFit/>
          </a:bodyPr>
          <a:lstStyle/>
          <a:p>
            <a:r>
              <a:rPr lang="en-US" sz="1400" b="1" dirty="0"/>
              <a:t>To the past: </a:t>
            </a:r>
            <a:r>
              <a:rPr lang="en-US" sz="1400" dirty="0"/>
              <a:t> “Forgetting</a:t>
            </a:r>
          </a:p>
          <a:p>
            <a:r>
              <a:rPr lang="en-US" sz="1400" dirty="0"/>
              <a:t>what lies behind and </a:t>
            </a:r>
          </a:p>
          <a:p>
            <a:r>
              <a:rPr lang="en-US" sz="1400" dirty="0"/>
              <a:t>reaching forward …I  </a:t>
            </a:r>
          </a:p>
          <a:p>
            <a:r>
              <a:rPr lang="en-US" sz="1400" dirty="0"/>
              <a:t>press on toward  the</a:t>
            </a:r>
          </a:p>
          <a:p>
            <a:r>
              <a:rPr lang="en-US" sz="1400" dirty="0"/>
              <a:t>goal ….” (3:13-14)    </a:t>
            </a:r>
          </a:p>
        </p:txBody>
      </p:sp>
      <p:sp>
        <p:nvSpPr>
          <p:cNvPr id="89" name="TextBox 88"/>
          <p:cNvSpPr txBox="1"/>
          <p:nvPr/>
        </p:nvSpPr>
        <p:spPr>
          <a:xfrm>
            <a:off x="6629400" y="4876800"/>
            <a:ext cx="2202975" cy="954107"/>
          </a:xfrm>
          <a:prstGeom prst="rect">
            <a:avLst/>
          </a:prstGeom>
          <a:noFill/>
        </p:spPr>
        <p:txBody>
          <a:bodyPr wrap="square" rtlCol="0">
            <a:spAutoFit/>
          </a:bodyPr>
          <a:lstStyle/>
          <a:p>
            <a:r>
              <a:rPr lang="en-US" sz="1400" b="1" dirty="0"/>
              <a:t> To contentment: </a:t>
            </a:r>
            <a:r>
              <a:rPr lang="en-US" sz="1400" dirty="0"/>
              <a:t>“Not</a:t>
            </a:r>
          </a:p>
          <a:p>
            <a:r>
              <a:rPr lang="en-US" sz="1400" dirty="0"/>
              <a:t> that I speak from want,</a:t>
            </a:r>
          </a:p>
          <a:p>
            <a:r>
              <a:rPr lang="en-US" sz="1400" dirty="0"/>
              <a:t> for I have learned to be</a:t>
            </a:r>
          </a:p>
          <a:p>
            <a:r>
              <a:rPr lang="en-US" sz="1400" dirty="0"/>
              <a:t> content  (4:11) </a:t>
            </a:r>
          </a:p>
        </p:txBody>
      </p:sp>
      <p:sp>
        <p:nvSpPr>
          <p:cNvPr id="90" name="TextBox 89"/>
          <p:cNvSpPr txBox="1"/>
          <p:nvPr/>
        </p:nvSpPr>
        <p:spPr>
          <a:xfrm>
            <a:off x="152400" y="5943600"/>
            <a:ext cx="833883" cy="369332"/>
          </a:xfrm>
          <a:prstGeom prst="rect">
            <a:avLst/>
          </a:prstGeom>
          <a:noFill/>
        </p:spPr>
        <p:txBody>
          <a:bodyPr wrap="square" rtlCol="0">
            <a:spAutoFit/>
          </a:bodyPr>
          <a:lstStyle/>
          <a:p>
            <a:r>
              <a:rPr lang="en-US" dirty="0"/>
              <a:t>Theme</a:t>
            </a:r>
          </a:p>
        </p:txBody>
      </p:sp>
      <p:sp>
        <p:nvSpPr>
          <p:cNvPr id="91" name="TextBox 90"/>
          <p:cNvSpPr txBox="1"/>
          <p:nvPr/>
        </p:nvSpPr>
        <p:spPr>
          <a:xfrm>
            <a:off x="1447800" y="5943600"/>
            <a:ext cx="6629400" cy="369332"/>
          </a:xfrm>
          <a:prstGeom prst="rect">
            <a:avLst/>
          </a:prstGeom>
          <a:noFill/>
        </p:spPr>
        <p:txBody>
          <a:bodyPr wrap="square" rtlCol="0">
            <a:spAutoFit/>
          </a:bodyPr>
          <a:lstStyle/>
          <a:p>
            <a:r>
              <a:rPr lang="en-US" dirty="0"/>
              <a:t>    By centering our lives around Christ, we can experience true joy  </a:t>
            </a:r>
          </a:p>
        </p:txBody>
      </p:sp>
      <p:sp>
        <p:nvSpPr>
          <p:cNvPr id="92" name="TextBox 91"/>
          <p:cNvSpPr txBox="1"/>
          <p:nvPr/>
        </p:nvSpPr>
        <p:spPr>
          <a:xfrm>
            <a:off x="0" y="6248400"/>
            <a:ext cx="1218486" cy="338554"/>
          </a:xfrm>
          <a:prstGeom prst="rect">
            <a:avLst/>
          </a:prstGeom>
          <a:noFill/>
        </p:spPr>
        <p:txBody>
          <a:bodyPr wrap="square" rtlCol="0">
            <a:spAutoFit/>
          </a:bodyPr>
          <a:lstStyle/>
          <a:p>
            <a:r>
              <a:rPr lang="en-US" sz="1600" dirty="0"/>
              <a:t>  Key Verse</a:t>
            </a:r>
          </a:p>
        </p:txBody>
      </p:sp>
      <p:sp>
        <p:nvSpPr>
          <p:cNvPr id="93" name="TextBox 92"/>
          <p:cNvSpPr txBox="1"/>
          <p:nvPr/>
        </p:nvSpPr>
        <p:spPr>
          <a:xfrm>
            <a:off x="1981200" y="6248400"/>
            <a:ext cx="6037200" cy="369332"/>
          </a:xfrm>
          <a:prstGeom prst="rect">
            <a:avLst/>
          </a:prstGeom>
          <a:noFill/>
        </p:spPr>
        <p:txBody>
          <a:bodyPr wrap="square" rtlCol="0">
            <a:spAutoFit/>
          </a:bodyPr>
          <a:lstStyle/>
          <a:p>
            <a:r>
              <a:rPr lang="en-US" dirty="0"/>
              <a:t>“Rejoice in the Lord always, again I will say, rejoice” (4:4)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Colossians</a:t>
            </a:r>
          </a:p>
        </p:txBody>
      </p:sp>
      <p:sp>
        <p:nvSpPr>
          <p:cNvPr id="3" name="Content Placeholder 2"/>
          <p:cNvSpPr>
            <a:spLocks noGrp="1"/>
          </p:cNvSpPr>
          <p:nvPr>
            <p:ph idx="1"/>
          </p:nvPr>
        </p:nvSpPr>
        <p:spPr>
          <a:xfrm>
            <a:off x="762000" y="1371600"/>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Modified From God's Masterwork - Swindoll</a:t>
            </a:r>
          </a:p>
        </p:txBody>
      </p:sp>
      <p:cxnSp>
        <p:nvCxnSpPr>
          <p:cNvPr id="5" name="Straight Connector 4"/>
          <p:cNvCxnSpPr/>
          <p:nvPr/>
        </p:nvCxnSpPr>
        <p:spPr>
          <a:xfrm rot="5400000">
            <a:off x="-266700" y="2781300"/>
            <a:ext cx="28956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239000" y="2667000"/>
            <a:ext cx="2819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4267200"/>
            <a:ext cx="3124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762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3914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66800" y="6553200"/>
            <a:ext cx="74676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54864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60198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flipV="1">
            <a:off x="1143000" y="4255532"/>
            <a:ext cx="2743200" cy="369332"/>
          </a:xfrm>
          <a:prstGeom prst="rect">
            <a:avLst/>
          </a:prstGeom>
          <a:noFill/>
        </p:spPr>
        <p:txBody>
          <a:bodyPr wrap="square" rtlCol="0">
            <a:spAutoFit/>
          </a:bodyPr>
          <a:lstStyle/>
          <a:p>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1143000" y="3886200"/>
            <a:ext cx="1905000" cy="369332"/>
          </a:xfrm>
          <a:prstGeom prst="rect">
            <a:avLst/>
          </a:prstGeom>
          <a:noFill/>
        </p:spPr>
        <p:txBody>
          <a:bodyPr wrap="square" rtlCol="0">
            <a:spAutoFit/>
          </a:bodyPr>
          <a:lstStyle/>
          <a:p>
            <a:r>
              <a:rPr lang="en-US" dirty="0"/>
              <a:t>      Chapter 1</a:t>
            </a:r>
          </a:p>
        </p:txBody>
      </p:sp>
      <p:sp>
        <p:nvSpPr>
          <p:cNvPr id="118" name="TextBox 117"/>
          <p:cNvSpPr txBox="1"/>
          <p:nvPr/>
        </p:nvSpPr>
        <p:spPr>
          <a:xfrm>
            <a:off x="2971800" y="3886200"/>
            <a:ext cx="1676400" cy="369332"/>
          </a:xfrm>
          <a:prstGeom prst="rect">
            <a:avLst/>
          </a:prstGeom>
          <a:noFill/>
        </p:spPr>
        <p:txBody>
          <a:bodyPr wrap="square" rtlCol="0">
            <a:spAutoFit/>
          </a:bodyPr>
          <a:lstStyle/>
          <a:p>
            <a:r>
              <a:rPr lang="en-US" dirty="0"/>
              <a:t>       Chapter 2 </a:t>
            </a:r>
          </a:p>
        </p:txBody>
      </p:sp>
      <p:sp>
        <p:nvSpPr>
          <p:cNvPr id="132" name="TextBox 131"/>
          <p:cNvSpPr txBox="1"/>
          <p:nvPr/>
        </p:nvSpPr>
        <p:spPr>
          <a:xfrm>
            <a:off x="1676400" y="4038600"/>
            <a:ext cx="1676400" cy="369332"/>
          </a:xfrm>
          <a:prstGeom prst="rect">
            <a:avLst/>
          </a:prstGeom>
          <a:noFill/>
        </p:spPr>
        <p:txBody>
          <a:bodyPr wrap="square" rtlCol="0">
            <a:spAutoFit/>
          </a:bodyPr>
          <a:lstStyle/>
          <a:p>
            <a:r>
              <a:rPr lang="en-US" dirty="0"/>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cxnSp>
        <p:nvCxnSpPr>
          <p:cNvPr id="53" name="Straight Connector 52"/>
          <p:cNvCxnSpPr/>
          <p:nvPr/>
        </p:nvCxnSpPr>
        <p:spPr>
          <a:xfrm rot="5400000">
            <a:off x="2133600" y="3124200"/>
            <a:ext cx="1981200" cy="1524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3962400" y="3124200"/>
            <a:ext cx="1981200" cy="1524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4191000" y="4267200"/>
            <a:ext cx="4343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0" y="4724400"/>
            <a:ext cx="84582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0" y="51054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676900" y="3162300"/>
            <a:ext cx="2057400" cy="1524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5105400" y="3886200"/>
            <a:ext cx="1447800" cy="369332"/>
          </a:xfrm>
          <a:prstGeom prst="rect">
            <a:avLst/>
          </a:prstGeom>
          <a:noFill/>
        </p:spPr>
        <p:txBody>
          <a:bodyPr wrap="square" rtlCol="0">
            <a:spAutoFit/>
          </a:bodyPr>
          <a:lstStyle/>
          <a:p>
            <a:r>
              <a:rPr lang="en-US" dirty="0"/>
              <a:t>Chapter 3</a:t>
            </a:r>
          </a:p>
        </p:txBody>
      </p:sp>
      <p:sp>
        <p:nvSpPr>
          <p:cNvPr id="52" name="TextBox 51"/>
          <p:cNvSpPr txBox="1"/>
          <p:nvPr/>
        </p:nvSpPr>
        <p:spPr>
          <a:xfrm>
            <a:off x="6781800" y="3886200"/>
            <a:ext cx="1752600" cy="369332"/>
          </a:xfrm>
          <a:prstGeom prst="rect">
            <a:avLst/>
          </a:prstGeom>
          <a:noFill/>
        </p:spPr>
        <p:txBody>
          <a:bodyPr wrap="square" rtlCol="0">
            <a:spAutoFit/>
          </a:bodyPr>
          <a:lstStyle/>
          <a:p>
            <a:r>
              <a:rPr lang="en-US" sz="1600" dirty="0"/>
              <a:t>     </a:t>
            </a:r>
            <a:r>
              <a:rPr lang="en-US" dirty="0"/>
              <a:t>Chapter 4</a:t>
            </a:r>
          </a:p>
        </p:txBody>
      </p:sp>
      <p:cxnSp>
        <p:nvCxnSpPr>
          <p:cNvPr id="104" name="Straight Connector 103"/>
          <p:cNvCxnSpPr/>
          <p:nvPr/>
        </p:nvCxnSpPr>
        <p:spPr>
          <a:xfrm rot="5400000">
            <a:off x="4267200" y="4876800"/>
            <a:ext cx="1219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rot="5400000">
            <a:off x="2819400" y="4495800"/>
            <a:ext cx="4572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1752600" y="1524000"/>
            <a:ext cx="2895600" cy="369332"/>
          </a:xfrm>
          <a:prstGeom prst="rect">
            <a:avLst/>
          </a:prstGeom>
          <a:noFill/>
        </p:spPr>
        <p:txBody>
          <a:bodyPr wrap="square" rtlCol="0">
            <a:spAutoFit/>
          </a:bodyPr>
          <a:lstStyle/>
          <a:p>
            <a:r>
              <a:rPr lang="en-US" dirty="0">
                <a:latin typeface="Arial Black" pitchFamily="34" charset="0"/>
              </a:rPr>
              <a:t>    </a:t>
            </a:r>
            <a:r>
              <a:rPr lang="en-US" dirty="0">
                <a:solidFill>
                  <a:srgbClr val="FFFF00"/>
                </a:solidFill>
                <a:latin typeface="Arial Black" pitchFamily="34" charset="0"/>
              </a:rPr>
              <a:t>Christ is Our Lord</a:t>
            </a:r>
          </a:p>
        </p:txBody>
      </p:sp>
      <p:sp>
        <p:nvSpPr>
          <p:cNvPr id="49" name="TextBox 48"/>
          <p:cNvSpPr txBox="1"/>
          <p:nvPr/>
        </p:nvSpPr>
        <p:spPr>
          <a:xfrm>
            <a:off x="5105400" y="1524000"/>
            <a:ext cx="1676400" cy="369332"/>
          </a:xfrm>
          <a:prstGeom prst="rect">
            <a:avLst/>
          </a:prstGeom>
          <a:noFill/>
        </p:spPr>
        <p:txBody>
          <a:bodyPr wrap="square" rtlCol="0">
            <a:spAutoFit/>
          </a:bodyPr>
          <a:lstStyle/>
          <a:p>
            <a:r>
              <a:rPr lang="en-US" dirty="0">
                <a:solidFill>
                  <a:srgbClr val="FFFF00"/>
                </a:solidFill>
                <a:latin typeface="Arial Black" pitchFamily="34" charset="0"/>
              </a:rPr>
              <a:t>…Our Life</a:t>
            </a:r>
          </a:p>
        </p:txBody>
      </p:sp>
      <p:sp>
        <p:nvSpPr>
          <p:cNvPr id="50" name="TextBox 49"/>
          <p:cNvSpPr txBox="1"/>
          <p:nvPr/>
        </p:nvSpPr>
        <p:spPr>
          <a:xfrm>
            <a:off x="7010400" y="1524000"/>
            <a:ext cx="1752600" cy="369332"/>
          </a:xfrm>
          <a:prstGeom prst="rect">
            <a:avLst/>
          </a:prstGeom>
          <a:noFill/>
        </p:spPr>
        <p:txBody>
          <a:bodyPr wrap="square" rtlCol="0">
            <a:spAutoFit/>
          </a:bodyPr>
          <a:lstStyle/>
          <a:p>
            <a:r>
              <a:rPr lang="en-US" dirty="0">
                <a:solidFill>
                  <a:srgbClr val="FFFF00"/>
                </a:solidFill>
                <a:latin typeface="Arial Black" pitchFamily="34" charset="0"/>
              </a:rPr>
              <a:t>…Our Love</a:t>
            </a:r>
          </a:p>
        </p:txBody>
      </p:sp>
      <p:sp>
        <p:nvSpPr>
          <p:cNvPr id="51" name="TextBox 50"/>
          <p:cNvSpPr txBox="1"/>
          <p:nvPr/>
        </p:nvSpPr>
        <p:spPr>
          <a:xfrm>
            <a:off x="1143000" y="1905000"/>
            <a:ext cx="2209800" cy="1754326"/>
          </a:xfrm>
          <a:prstGeom prst="rect">
            <a:avLst/>
          </a:prstGeom>
          <a:noFill/>
        </p:spPr>
        <p:txBody>
          <a:bodyPr wrap="square" rtlCol="0">
            <a:spAutoFit/>
          </a:bodyPr>
          <a:lstStyle/>
          <a:p>
            <a:pPr>
              <a:buFont typeface="Arial" pitchFamily="34" charset="0"/>
              <a:buChar char="•"/>
            </a:pPr>
            <a:r>
              <a:rPr lang="en-US" b="1" dirty="0"/>
              <a:t>Lord of creation</a:t>
            </a:r>
            <a:br>
              <a:rPr lang="en-US" b="1" dirty="0"/>
            </a:br>
            <a:r>
              <a:rPr lang="en-US" b="1" dirty="0"/>
              <a:t>         </a:t>
            </a:r>
            <a:r>
              <a:rPr lang="en-US" sz="1600" b="1" dirty="0"/>
              <a:t>(1:1-17)</a:t>
            </a:r>
          </a:p>
          <a:p>
            <a:pPr>
              <a:buFont typeface="Arial" pitchFamily="34" charset="0"/>
              <a:buChar char="•"/>
            </a:pPr>
            <a:r>
              <a:rPr lang="en-US" b="1" dirty="0"/>
              <a:t>Lord of the church</a:t>
            </a:r>
            <a:br>
              <a:rPr lang="en-US" b="1" dirty="0"/>
            </a:br>
            <a:r>
              <a:rPr lang="en-US" sz="1600" b="1" dirty="0"/>
              <a:t>          (1:18-23)</a:t>
            </a:r>
          </a:p>
          <a:p>
            <a:pPr>
              <a:buFont typeface="Arial" pitchFamily="34" charset="0"/>
              <a:buChar char="•"/>
            </a:pPr>
            <a:r>
              <a:rPr lang="en-US" b="1" dirty="0"/>
              <a:t>Lord of ministry</a:t>
            </a:r>
            <a:br>
              <a:rPr lang="en-US" b="1" dirty="0"/>
            </a:br>
            <a:r>
              <a:rPr lang="en-US" b="1" dirty="0"/>
              <a:t>         </a:t>
            </a:r>
            <a:r>
              <a:rPr lang="en-US" sz="1600" b="1" dirty="0"/>
              <a:t>(1:24-29)</a:t>
            </a:r>
          </a:p>
        </p:txBody>
      </p:sp>
      <p:sp>
        <p:nvSpPr>
          <p:cNvPr id="54" name="TextBox 53"/>
          <p:cNvSpPr txBox="1"/>
          <p:nvPr/>
        </p:nvSpPr>
        <p:spPr>
          <a:xfrm>
            <a:off x="3276600" y="1905000"/>
            <a:ext cx="1828800" cy="1938992"/>
          </a:xfrm>
          <a:prstGeom prst="rect">
            <a:avLst/>
          </a:prstGeom>
          <a:noFill/>
        </p:spPr>
        <p:txBody>
          <a:bodyPr wrap="square" rtlCol="0">
            <a:spAutoFit/>
          </a:bodyPr>
          <a:lstStyle/>
          <a:p>
            <a:r>
              <a:rPr lang="en-US" sz="1600" b="1" dirty="0">
                <a:latin typeface="Arial Black" pitchFamily="34" charset="0"/>
              </a:rPr>
              <a:t>Lord of….</a:t>
            </a:r>
          </a:p>
          <a:p>
            <a:pPr>
              <a:buFont typeface="Arial" pitchFamily="34" charset="0"/>
              <a:buChar char="•"/>
            </a:pPr>
            <a:r>
              <a:rPr lang="en-US" b="1" dirty="0"/>
              <a:t> our walk</a:t>
            </a:r>
            <a:br>
              <a:rPr lang="en-US" b="1" dirty="0"/>
            </a:br>
            <a:r>
              <a:rPr lang="en-US" sz="1600" b="1" dirty="0"/>
              <a:t>    (2:1-7)</a:t>
            </a:r>
          </a:p>
          <a:p>
            <a:pPr>
              <a:buFont typeface="Arial" pitchFamily="34" charset="0"/>
              <a:buChar char="•"/>
            </a:pPr>
            <a:r>
              <a:rPr lang="en-US" b="1" dirty="0"/>
              <a:t> our salvation</a:t>
            </a:r>
            <a:br>
              <a:rPr lang="en-US" b="1" dirty="0"/>
            </a:br>
            <a:r>
              <a:rPr lang="en-US" b="1" dirty="0"/>
              <a:t>    </a:t>
            </a:r>
            <a:r>
              <a:rPr lang="en-US" sz="1600" b="1" dirty="0"/>
              <a:t>(2:8-15)</a:t>
            </a:r>
          </a:p>
          <a:p>
            <a:pPr>
              <a:buFont typeface="Arial" pitchFamily="34" charset="0"/>
              <a:buChar char="•"/>
            </a:pPr>
            <a:r>
              <a:rPr lang="en-US" b="1" dirty="0"/>
              <a:t>our growth</a:t>
            </a:r>
            <a:br>
              <a:rPr lang="en-US" b="1" dirty="0"/>
            </a:br>
            <a:r>
              <a:rPr lang="en-US" sz="1600" b="1" dirty="0"/>
              <a:t>    (2:16-23)</a:t>
            </a:r>
          </a:p>
        </p:txBody>
      </p:sp>
      <p:sp>
        <p:nvSpPr>
          <p:cNvPr id="55" name="TextBox 54"/>
          <p:cNvSpPr txBox="1"/>
          <p:nvPr/>
        </p:nvSpPr>
        <p:spPr>
          <a:xfrm>
            <a:off x="5105400" y="1752600"/>
            <a:ext cx="1461220" cy="2277547"/>
          </a:xfrm>
          <a:prstGeom prst="rect">
            <a:avLst/>
          </a:prstGeom>
          <a:noFill/>
        </p:spPr>
        <p:txBody>
          <a:bodyPr wrap="square" rtlCol="0">
            <a:spAutoFit/>
          </a:bodyPr>
          <a:lstStyle/>
          <a:p>
            <a:pPr>
              <a:buFont typeface="Arial" pitchFamily="34" charset="0"/>
              <a:buChar char="•"/>
            </a:pPr>
            <a:r>
              <a:rPr lang="en-US" b="1" dirty="0"/>
              <a:t>Our mind</a:t>
            </a:r>
            <a:br>
              <a:rPr lang="en-US" b="1" dirty="0"/>
            </a:br>
            <a:r>
              <a:rPr lang="en-US" sz="1600" b="1" dirty="0"/>
              <a:t>     (3:1-4)</a:t>
            </a:r>
          </a:p>
          <a:p>
            <a:pPr>
              <a:buFont typeface="Arial" pitchFamily="34" charset="0"/>
              <a:buChar char="•"/>
            </a:pPr>
            <a:r>
              <a:rPr lang="en-US" b="1" dirty="0"/>
              <a:t>Our body</a:t>
            </a:r>
            <a:br>
              <a:rPr lang="en-US" b="1" dirty="0"/>
            </a:br>
            <a:r>
              <a:rPr lang="en-US" b="1" dirty="0"/>
              <a:t>    </a:t>
            </a:r>
            <a:r>
              <a:rPr lang="en-US" sz="1600" b="1" dirty="0"/>
              <a:t>(3:5-7)</a:t>
            </a:r>
          </a:p>
          <a:p>
            <a:pPr>
              <a:buFont typeface="Arial" pitchFamily="34" charset="0"/>
              <a:buChar char="•"/>
            </a:pPr>
            <a:r>
              <a:rPr lang="en-US" b="1" dirty="0"/>
              <a:t>Our attitude</a:t>
            </a:r>
            <a:br>
              <a:rPr lang="en-US" b="1" dirty="0"/>
            </a:br>
            <a:r>
              <a:rPr lang="en-US" sz="1600" b="1" dirty="0"/>
              <a:t>    (3:8-17)</a:t>
            </a:r>
          </a:p>
          <a:p>
            <a:pPr>
              <a:buFont typeface="Arial" pitchFamily="34" charset="0"/>
              <a:buChar char="•"/>
            </a:pPr>
            <a:r>
              <a:rPr lang="en-US" b="1" dirty="0"/>
              <a:t>Our actions</a:t>
            </a:r>
            <a:br>
              <a:rPr lang="en-US" b="1" dirty="0"/>
            </a:br>
            <a:r>
              <a:rPr lang="en-US" sz="1600" b="1" dirty="0"/>
              <a:t>    (3:18-4:1)</a:t>
            </a:r>
          </a:p>
        </p:txBody>
      </p:sp>
      <p:sp>
        <p:nvSpPr>
          <p:cNvPr id="57" name="TextBox 56"/>
          <p:cNvSpPr txBox="1"/>
          <p:nvPr/>
        </p:nvSpPr>
        <p:spPr>
          <a:xfrm>
            <a:off x="6705600" y="2362200"/>
            <a:ext cx="2245459" cy="923330"/>
          </a:xfrm>
          <a:prstGeom prst="rect">
            <a:avLst/>
          </a:prstGeom>
          <a:noFill/>
        </p:spPr>
        <p:txBody>
          <a:bodyPr wrap="square" rtlCol="0">
            <a:spAutoFit/>
          </a:bodyPr>
          <a:lstStyle/>
          <a:p>
            <a:pPr>
              <a:buFont typeface="Arial" pitchFamily="34" charset="0"/>
              <a:buChar char="•"/>
            </a:pPr>
            <a:r>
              <a:rPr lang="en-US" b="1" dirty="0"/>
              <a:t>Love for outsiders</a:t>
            </a:r>
            <a:br>
              <a:rPr lang="en-US" b="1" dirty="0"/>
            </a:br>
            <a:endParaRPr lang="en-US" b="1" dirty="0"/>
          </a:p>
          <a:p>
            <a:pPr>
              <a:buFont typeface="Arial" pitchFamily="34" charset="0"/>
              <a:buChar char="•"/>
            </a:pPr>
            <a:r>
              <a:rPr lang="en-US" b="1" dirty="0"/>
              <a:t>Love for believers</a:t>
            </a:r>
          </a:p>
        </p:txBody>
      </p:sp>
      <p:sp>
        <p:nvSpPr>
          <p:cNvPr id="58" name="TextBox 57"/>
          <p:cNvSpPr txBox="1"/>
          <p:nvPr/>
        </p:nvSpPr>
        <p:spPr>
          <a:xfrm>
            <a:off x="0" y="4343400"/>
            <a:ext cx="1066800" cy="369332"/>
          </a:xfrm>
          <a:prstGeom prst="rect">
            <a:avLst/>
          </a:prstGeom>
          <a:noFill/>
        </p:spPr>
        <p:txBody>
          <a:bodyPr wrap="square" rtlCol="0">
            <a:spAutoFit/>
          </a:bodyPr>
          <a:lstStyle/>
          <a:p>
            <a:r>
              <a:rPr lang="en-US" b="1" dirty="0"/>
              <a:t>   Subject</a:t>
            </a:r>
          </a:p>
        </p:txBody>
      </p:sp>
      <p:sp>
        <p:nvSpPr>
          <p:cNvPr id="59" name="TextBox 58"/>
          <p:cNvSpPr txBox="1"/>
          <p:nvPr/>
        </p:nvSpPr>
        <p:spPr>
          <a:xfrm>
            <a:off x="1219200" y="4343400"/>
            <a:ext cx="1371600" cy="369332"/>
          </a:xfrm>
          <a:prstGeom prst="rect">
            <a:avLst/>
          </a:prstGeom>
          <a:noFill/>
        </p:spPr>
        <p:txBody>
          <a:bodyPr wrap="square" rtlCol="0">
            <a:spAutoFit/>
          </a:bodyPr>
          <a:lstStyle/>
          <a:p>
            <a:r>
              <a:rPr lang="en-US" dirty="0"/>
              <a:t>   Instruction</a:t>
            </a:r>
          </a:p>
        </p:txBody>
      </p:sp>
      <p:sp>
        <p:nvSpPr>
          <p:cNvPr id="60" name="TextBox 59"/>
          <p:cNvSpPr txBox="1"/>
          <p:nvPr/>
        </p:nvSpPr>
        <p:spPr>
          <a:xfrm>
            <a:off x="3352800" y="4343400"/>
            <a:ext cx="1143000" cy="369332"/>
          </a:xfrm>
          <a:prstGeom prst="rect">
            <a:avLst/>
          </a:prstGeom>
          <a:noFill/>
        </p:spPr>
        <p:txBody>
          <a:bodyPr wrap="square" rtlCol="0">
            <a:spAutoFit/>
          </a:bodyPr>
          <a:lstStyle/>
          <a:p>
            <a:r>
              <a:rPr lang="en-US" dirty="0"/>
              <a:t>Warnings</a:t>
            </a:r>
          </a:p>
        </p:txBody>
      </p:sp>
      <p:sp>
        <p:nvSpPr>
          <p:cNvPr id="62" name="TextBox 61"/>
          <p:cNvSpPr txBox="1"/>
          <p:nvPr/>
        </p:nvSpPr>
        <p:spPr>
          <a:xfrm>
            <a:off x="4953000" y="4343400"/>
            <a:ext cx="1518351" cy="369332"/>
          </a:xfrm>
          <a:prstGeom prst="rect">
            <a:avLst/>
          </a:prstGeom>
          <a:noFill/>
        </p:spPr>
        <p:txBody>
          <a:bodyPr wrap="square" rtlCol="0">
            <a:spAutoFit/>
          </a:bodyPr>
          <a:lstStyle/>
          <a:p>
            <a:r>
              <a:rPr lang="en-US" dirty="0"/>
              <a:t>  Exhortations</a:t>
            </a:r>
          </a:p>
        </p:txBody>
      </p:sp>
      <p:cxnSp>
        <p:nvCxnSpPr>
          <p:cNvPr id="63" name="Straight Connector 62"/>
          <p:cNvCxnSpPr/>
          <p:nvPr/>
        </p:nvCxnSpPr>
        <p:spPr>
          <a:xfrm rot="5400000">
            <a:off x="6400800" y="4495800"/>
            <a:ext cx="4572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7010400" y="4343400"/>
            <a:ext cx="1183337" cy="369332"/>
          </a:xfrm>
          <a:prstGeom prst="rect">
            <a:avLst/>
          </a:prstGeom>
          <a:noFill/>
        </p:spPr>
        <p:txBody>
          <a:bodyPr wrap="square" rtlCol="0">
            <a:spAutoFit/>
          </a:bodyPr>
          <a:lstStyle/>
          <a:p>
            <a:r>
              <a:rPr lang="en-US" dirty="0"/>
              <a:t>Reminders</a:t>
            </a:r>
          </a:p>
        </p:txBody>
      </p:sp>
      <p:sp>
        <p:nvSpPr>
          <p:cNvPr id="68" name="TextBox 67"/>
          <p:cNvSpPr txBox="1"/>
          <p:nvPr/>
        </p:nvSpPr>
        <p:spPr>
          <a:xfrm>
            <a:off x="0" y="4724400"/>
            <a:ext cx="1054135" cy="369332"/>
          </a:xfrm>
          <a:prstGeom prst="rect">
            <a:avLst/>
          </a:prstGeom>
          <a:noFill/>
        </p:spPr>
        <p:txBody>
          <a:bodyPr wrap="square" rtlCol="0">
            <a:spAutoFit/>
          </a:bodyPr>
          <a:lstStyle/>
          <a:p>
            <a:r>
              <a:rPr lang="en-US" b="1" dirty="0"/>
              <a:t>      Christ</a:t>
            </a:r>
          </a:p>
        </p:txBody>
      </p:sp>
      <p:sp>
        <p:nvSpPr>
          <p:cNvPr id="69" name="TextBox 68"/>
          <p:cNvSpPr txBox="1"/>
          <p:nvPr/>
        </p:nvSpPr>
        <p:spPr>
          <a:xfrm>
            <a:off x="1295400" y="4724400"/>
            <a:ext cx="3048000" cy="369332"/>
          </a:xfrm>
          <a:prstGeom prst="rect">
            <a:avLst/>
          </a:prstGeom>
          <a:noFill/>
        </p:spPr>
        <p:txBody>
          <a:bodyPr wrap="square" rtlCol="0">
            <a:spAutoFit/>
          </a:bodyPr>
          <a:lstStyle/>
          <a:p>
            <a:r>
              <a:rPr lang="en-US" dirty="0"/>
              <a:t>           His person and work</a:t>
            </a:r>
          </a:p>
        </p:txBody>
      </p:sp>
      <p:sp>
        <p:nvSpPr>
          <p:cNvPr id="70" name="TextBox 69"/>
          <p:cNvSpPr txBox="1"/>
          <p:nvPr/>
        </p:nvSpPr>
        <p:spPr>
          <a:xfrm>
            <a:off x="5562600" y="4724400"/>
            <a:ext cx="2400209" cy="369332"/>
          </a:xfrm>
          <a:prstGeom prst="rect">
            <a:avLst/>
          </a:prstGeom>
          <a:noFill/>
        </p:spPr>
        <p:txBody>
          <a:bodyPr wrap="square" rtlCol="0">
            <a:spAutoFit/>
          </a:bodyPr>
          <a:lstStyle/>
          <a:p>
            <a:r>
              <a:rPr lang="en-US" dirty="0"/>
              <a:t>His peace and presence</a:t>
            </a:r>
          </a:p>
        </p:txBody>
      </p:sp>
      <p:sp>
        <p:nvSpPr>
          <p:cNvPr id="72" name="TextBox 71"/>
          <p:cNvSpPr txBox="1"/>
          <p:nvPr/>
        </p:nvSpPr>
        <p:spPr>
          <a:xfrm>
            <a:off x="0" y="5029200"/>
            <a:ext cx="1220321" cy="369332"/>
          </a:xfrm>
          <a:prstGeom prst="rect">
            <a:avLst/>
          </a:prstGeom>
          <a:noFill/>
        </p:spPr>
        <p:txBody>
          <a:bodyPr wrap="square" rtlCol="0">
            <a:spAutoFit/>
          </a:bodyPr>
          <a:lstStyle/>
          <a:p>
            <a:r>
              <a:rPr lang="en-US" b="1" dirty="0"/>
              <a:t>Emphasis</a:t>
            </a:r>
          </a:p>
        </p:txBody>
      </p:sp>
      <p:sp>
        <p:nvSpPr>
          <p:cNvPr id="74" name="TextBox 73"/>
          <p:cNvSpPr txBox="1"/>
          <p:nvPr/>
        </p:nvSpPr>
        <p:spPr>
          <a:xfrm>
            <a:off x="0" y="5410200"/>
            <a:ext cx="1369286" cy="646331"/>
          </a:xfrm>
          <a:prstGeom prst="rect">
            <a:avLst/>
          </a:prstGeom>
          <a:noFill/>
        </p:spPr>
        <p:txBody>
          <a:bodyPr wrap="square" rtlCol="0">
            <a:spAutoFit/>
          </a:bodyPr>
          <a:lstStyle/>
          <a:p>
            <a:r>
              <a:rPr lang="en-US" dirty="0"/>
              <a:t>      </a:t>
            </a:r>
            <a:r>
              <a:rPr lang="en-US" b="1" dirty="0"/>
              <a:t>Main </a:t>
            </a:r>
          </a:p>
          <a:p>
            <a:r>
              <a:rPr lang="en-US" b="1" dirty="0"/>
              <a:t>    Theme</a:t>
            </a:r>
          </a:p>
        </p:txBody>
      </p:sp>
      <p:sp>
        <p:nvSpPr>
          <p:cNvPr id="76" name="TextBox 75"/>
          <p:cNvSpPr txBox="1"/>
          <p:nvPr/>
        </p:nvSpPr>
        <p:spPr>
          <a:xfrm>
            <a:off x="228600" y="6019800"/>
            <a:ext cx="801566" cy="646331"/>
          </a:xfrm>
          <a:prstGeom prst="rect">
            <a:avLst/>
          </a:prstGeom>
          <a:noFill/>
        </p:spPr>
        <p:txBody>
          <a:bodyPr wrap="square" rtlCol="0">
            <a:spAutoFit/>
          </a:bodyPr>
          <a:lstStyle/>
          <a:p>
            <a:r>
              <a:rPr lang="en-US" b="1" dirty="0"/>
              <a:t>   Key</a:t>
            </a:r>
          </a:p>
          <a:p>
            <a:r>
              <a:rPr lang="en-US" b="1" dirty="0"/>
              <a:t>Verses</a:t>
            </a:r>
          </a:p>
        </p:txBody>
      </p:sp>
      <p:sp>
        <p:nvSpPr>
          <p:cNvPr id="88" name="TextBox 87"/>
          <p:cNvSpPr txBox="1"/>
          <p:nvPr/>
        </p:nvSpPr>
        <p:spPr>
          <a:xfrm>
            <a:off x="1371600" y="5105400"/>
            <a:ext cx="2743200" cy="369332"/>
          </a:xfrm>
          <a:prstGeom prst="rect">
            <a:avLst/>
          </a:prstGeom>
          <a:noFill/>
        </p:spPr>
        <p:txBody>
          <a:bodyPr wrap="square" rtlCol="0">
            <a:spAutoFit/>
          </a:bodyPr>
          <a:lstStyle/>
          <a:p>
            <a:r>
              <a:rPr lang="en-US" dirty="0"/>
              <a:t>      Doctrinal and corrective</a:t>
            </a:r>
          </a:p>
        </p:txBody>
      </p:sp>
      <p:sp>
        <p:nvSpPr>
          <p:cNvPr id="89" name="TextBox 88"/>
          <p:cNvSpPr txBox="1"/>
          <p:nvPr/>
        </p:nvSpPr>
        <p:spPr>
          <a:xfrm>
            <a:off x="5410200" y="5105400"/>
            <a:ext cx="2938161" cy="369332"/>
          </a:xfrm>
          <a:prstGeom prst="rect">
            <a:avLst/>
          </a:prstGeom>
          <a:noFill/>
        </p:spPr>
        <p:txBody>
          <a:bodyPr wrap="square" rtlCol="0">
            <a:spAutoFit/>
          </a:bodyPr>
          <a:lstStyle/>
          <a:p>
            <a:r>
              <a:rPr lang="en-US" dirty="0"/>
              <a:t>   Practical and reassuring</a:t>
            </a:r>
          </a:p>
        </p:txBody>
      </p:sp>
      <p:sp>
        <p:nvSpPr>
          <p:cNvPr id="90" name="TextBox 89"/>
          <p:cNvSpPr txBox="1"/>
          <p:nvPr/>
        </p:nvSpPr>
        <p:spPr>
          <a:xfrm>
            <a:off x="1828800" y="5562600"/>
            <a:ext cx="5715000" cy="369332"/>
          </a:xfrm>
          <a:prstGeom prst="rect">
            <a:avLst/>
          </a:prstGeom>
          <a:noFill/>
        </p:spPr>
        <p:txBody>
          <a:bodyPr wrap="square" rtlCol="0">
            <a:spAutoFit/>
          </a:bodyPr>
          <a:lstStyle/>
          <a:p>
            <a:r>
              <a:rPr lang="en-US" dirty="0"/>
              <a:t>               Christ is our supreme and sufficient Savior</a:t>
            </a:r>
          </a:p>
        </p:txBody>
      </p:sp>
      <p:sp>
        <p:nvSpPr>
          <p:cNvPr id="93" name="TextBox 92"/>
          <p:cNvSpPr txBox="1"/>
          <p:nvPr/>
        </p:nvSpPr>
        <p:spPr>
          <a:xfrm>
            <a:off x="1143000" y="5943600"/>
            <a:ext cx="7422532" cy="923330"/>
          </a:xfrm>
          <a:prstGeom prst="rect">
            <a:avLst/>
          </a:prstGeom>
          <a:noFill/>
        </p:spPr>
        <p:txBody>
          <a:bodyPr wrap="square" rtlCol="0">
            <a:spAutoFit/>
          </a:bodyPr>
          <a:lstStyle/>
          <a:p>
            <a:r>
              <a:rPr lang="en-US" i="1" dirty="0"/>
              <a:t>“For in him </a:t>
            </a:r>
            <a:r>
              <a:rPr lang="en-US" i="1" dirty="0" err="1"/>
              <a:t>dwelleth</a:t>
            </a:r>
            <a:r>
              <a:rPr lang="en-US" i="1" dirty="0"/>
              <a:t> all the </a:t>
            </a:r>
            <a:r>
              <a:rPr lang="en-US" i="1" dirty="0" err="1"/>
              <a:t>fulness</a:t>
            </a:r>
            <a:r>
              <a:rPr lang="en-US" i="1" dirty="0"/>
              <a:t> of the Godhead (Deity) bodily, and in him ye are made full, who is the head of all principality and power” </a:t>
            </a:r>
            <a:r>
              <a:rPr lang="en-US" dirty="0"/>
              <a:t>(Col. 2:9-11)</a:t>
            </a:r>
          </a:p>
          <a:p>
            <a:endParaRPr lang="en-US" dirty="0"/>
          </a:p>
        </p:txBody>
      </p:sp>
      <p:sp>
        <p:nvSpPr>
          <p:cNvPr id="64" name="TextBox 63"/>
          <p:cNvSpPr txBox="1"/>
          <p:nvPr/>
        </p:nvSpPr>
        <p:spPr>
          <a:xfrm>
            <a:off x="228600" y="1524000"/>
            <a:ext cx="981166" cy="369332"/>
          </a:xfrm>
          <a:prstGeom prst="rect">
            <a:avLst/>
          </a:prstGeom>
          <a:noFill/>
        </p:spPr>
        <p:txBody>
          <a:bodyPr wrap="none" rtlCol="0">
            <a:spAutoFit/>
          </a:bodyPr>
          <a:lstStyle/>
          <a:p>
            <a:r>
              <a:rPr lang="en-US" b="1" dirty="0"/>
              <a:t>61 A.D.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1 Thessalonians</a:t>
            </a:r>
          </a:p>
        </p:txBody>
      </p:sp>
      <p:sp>
        <p:nvSpPr>
          <p:cNvPr id="3" name="Content Placeholder 2"/>
          <p:cNvSpPr>
            <a:spLocks noGrp="1"/>
          </p:cNvSpPr>
          <p:nvPr>
            <p:ph idx="1"/>
          </p:nvPr>
        </p:nvSpPr>
        <p:spPr>
          <a:xfrm>
            <a:off x="914400" y="1371600"/>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Modified From God's Masterwork - Swindoll</a:t>
            </a:r>
          </a:p>
        </p:txBody>
      </p:sp>
      <p:cxnSp>
        <p:nvCxnSpPr>
          <p:cNvPr id="5" name="Straight Connector 4"/>
          <p:cNvCxnSpPr/>
          <p:nvPr/>
        </p:nvCxnSpPr>
        <p:spPr>
          <a:xfrm rot="5400000">
            <a:off x="-266700" y="2781300"/>
            <a:ext cx="28956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239000" y="2667000"/>
            <a:ext cx="2819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4267200"/>
            <a:ext cx="3124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762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3914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66800" y="6553200"/>
            <a:ext cx="74676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55626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60960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flipV="1">
            <a:off x="1143000" y="4255532"/>
            <a:ext cx="2743200" cy="369332"/>
          </a:xfrm>
          <a:prstGeom prst="rect">
            <a:avLst/>
          </a:prstGeom>
          <a:noFill/>
        </p:spPr>
        <p:txBody>
          <a:bodyPr wrap="square" rtlCol="0">
            <a:spAutoFit/>
          </a:bodyPr>
          <a:lstStyle/>
          <a:p>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1143000" y="3886200"/>
            <a:ext cx="1905000" cy="369332"/>
          </a:xfrm>
          <a:prstGeom prst="rect">
            <a:avLst/>
          </a:prstGeom>
          <a:noFill/>
        </p:spPr>
        <p:txBody>
          <a:bodyPr wrap="square" rtlCol="0">
            <a:spAutoFit/>
          </a:bodyPr>
          <a:lstStyle/>
          <a:p>
            <a:r>
              <a:rPr lang="en-US" dirty="0"/>
              <a:t>    </a:t>
            </a:r>
            <a:r>
              <a:rPr lang="en-US" sz="1600" dirty="0"/>
              <a:t>Chapter 1</a:t>
            </a:r>
          </a:p>
        </p:txBody>
      </p:sp>
      <p:sp>
        <p:nvSpPr>
          <p:cNvPr id="118" name="TextBox 117"/>
          <p:cNvSpPr txBox="1"/>
          <p:nvPr/>
        </p:nvSpPr>
        <p:spPr>
          <a:xfrm>
            <a:off x="2743200" y="3886200"/>
            <a:ext cx="1905000" cy="338554"/>
          </a:xfrm>
          <a:prstGeom prst="rect">
            <a:avLst/>
          </a:prstGeom>
          <a:noFill/>
        </p:spPr>
        <p:txBody>
          <a:bodyPr wrap="square" rtlCol="0">
            <a:spAutoFit/>
          </a:bodyPr>
          <a:lstStyle/>
          <a:p>
            <a:r>
              <a:rPr lang="en-US" sz="1600" dirty="0"/>
              <a:t>      Chapter 2</a:t>
            </a:r>
          </a:p>
        </p:txBody>
      </p:sp>
      <p:sp>
        <p:nvSpPr>
          <p:cNvPr id="132" name="TextBox 131"/>
          <p:cNvSpPr txBox="1"/>
          <p:nvPr/>
        </p:nvSpPr>
        <p:spPr>
          <a:xfrm>
            <a:off x="1752600" y="4191000"/>
            <a:ext cx="1676400" cy="369332"/>
          </a:xfrm>
          <a:prstGeom prst="rect">
            <a:avLst/>
          </a:prstGeom>
          <a:noFill/>
        </p:spPr>
        <p:txBody>
          <a:bodyPr wrap="square" rtlCol="0">
            <a:spAutoFit/>
          </a:bodyPr>
          <a:lstStyle/>
          <a:p>
            <a:r>
              <a:rPr lang="en-US" dirty="0"/>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cxnSp>
        <p:nvCxnSpPr>
          <p:cNvPr id="53" name="Straight Connector 52"/>
          <p:cNvCxnSpPr/>
          <p:nvPr/>
        </p:nvCxnSpPr>
        <p:spPr>
          <a:xfrm rot="5400000">
            <a:off x="1828800" y="3048000"/>
            <a:ext cx="2133600" cy="1524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3200400" y="3048000"/>
            <a:ext cx="2133600" cy="1524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4191000" y="4267200"/>
            <a:ext cx="4343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0" y="4572000"/>
            <a:ext cx="84582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0" y="48768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4267200" y="2743200"/>
            <a:ext cx="28194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4343400" y="3886200"/>
            <a:ext cx="2209800" cy="338554"/>
          </a:xfrm>
          <a:prstGeom prst="rect">
            <a:avLst/>
          </a:prstGeom>
          <a:noFill/>
        </p:spPr>
        <p:txBody>
          <a:bodyPr wrap="square" rtlCol="0">
            <a:spAutoFit/>
          </a:bodyPr>
          <a:lstStyle/>
          <a:p>
            <a:r>
              <a:rPr lang="en-US" sz="1600" dirty="0"/>
              <a:t>Chapter 3</a:t>
            </a:r>
          </a:p>
        </p:txBody>
      </p:sp>
      <p:sp>
        <p:nvSpPr>
          <p:cNvPr id="52" name="TextBox 51"/>
          <p:cNvSpPr txBox="1"/>
          <p:nvPr/>
        </p:nvSpPr>
        <p:spPr>
          <a:xfrm>
            <a:off x="5562600" y="3886200"/>
            <a:ext cx="2667000" cy="338554"/>
          </a:xfrm>
          <a:prstGeom prst="rect">
            <a:avLst/>
          </a:prstGeom>
          <a:noFill/>
        </p:spPr>
        <p:txBody>
          <a:bodyPr wrap="square" rtlCol="0">
            <a:spAutoFit/>
          </a:bodyPr>
          <a:lstStyle/>
          <a:p>
            <a:r>
              <a:rPr lang="en-US" sz="1600" dirty="0"/>
              <a:t>       Chapter 4</a:t>
            </a:r>
          </a:p>
        </p:txBody>
      </p:sp>
      <p:cxnSp>
        <p:nvCxnSpPr>
          <p:cNvPr id="104" name="Straight Connector 103"/>
          <p:cNvCxnSpPr/>
          <p:nvPr/>
        </p:nvCxnSpPr>
        <p:spPr>
          <a:xfrm rot="5400000">
            <a:off x="3695700" y="5067300"/>
            <a:ext cx="9906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rot="5400000">
            <a:off x="2324100" y="5067300"/>
            <a:ext cx="9906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1219200" y="2362200"/>
            <a:ext cx="1867960" cy="1323439"/>
          </a:xfrm>
          <a:prstGeom prst="rect">
            <a:avLst/>
          </a:prstGeom>
          <a:noFill/>
        </p:spPr>
        <p:txBody>
          <a:bodyPr wrap="square" rtlCol="0">
            <a:spAutoFit/>
          </a:bodyPr>
          <a:lstStyle/>
          <a:p>
            <a:pPr>
              <a:buFont typeface="Arial" pitchFamily="34" charset="0"/>
              <a:buChar char="•"/>
            </a:pPr>
            <a:r>
              <a:rPr lang="en-US" sz="1600" dirty="0"/>
              <a:t>Work of faith</a:t>
            </a:r>
          </a:p>
          <a:p>
            <a:pPr>
              <a:buFont typeface="Arial" pitchFamily="34" charset="0"/>
              <a:buChar char="•"/>
            </a:pPr>
            <a:r>
              <a:rPr lang="en-US" sz="1600" dirty="0"/>
              <a:t>Labor of love</a:t>
            </a:r>
          </a:p>
          <a:p>
            <a:pPr>
              <a:buFont typeface="Arial" pitchFamily="34" charset="0"/>
              <a:buChar char="•"/>
            </a:pPr>
            <a:r>
              <a:rPr lang="en-US" sz="1600" dirty="0"/>
              <a:t>Hope (1:3)</a:t>
            </a:r>
          </a:p>
          <a:p>
            <a:pPr>
              <a:buFont typeface="Arial" pitchFamily="34" charset="0"/>
              <a:buChar char="•"/>
            </a:pPr>
            <a:r>
              <a:rPr lang="en-US" sz="1600" dirty="0"/>
              <a:t>Turned to God</a:t>
            </a:r>
          </a:p>
          <a:p>
            <a:r>
              <a:rPr lang="en-US" sz="1600" dirty="0"/>
              <a:t>  --From idols (1:9)</a:t>
            </a:r>
          </a:p>
        </p:txBody>
      </p:sp>
      <p:sp>
        <p:nvSpPr>
          <p:cNvPr id="51" name="TextBox 50"/>
          <p:cNvSpPr txBox="1"/>
          <p:nvPr/>
        </p:nvSpPr>
        <p:spPr>
          <a:xfrm>
            <a:off x="0" y="1524000"/>
            <a:ext cx="1371600" cy="923330"/>
          </a:xfrm>
          <a:prstGeom prst="rect">
            <a:avLst/>
          </a:prstGeom>
          <a:noFill/>
        </p:spPr>
        <p:txBody>
          <a:bodyPr wrap="square" rtlCol="0">
            <a:spAutoFit/>
          </a:bodyPr>
          <a:lstStyle/>
          <a:p>
            <a:r>
              <a:rPr lang="en-US" b="1" dirty="0"/>
              <a:t>50 A.D.</a:t>
            </a:r>
          </a:p>
          <a:p>
            <a:endParaRPr lang="en-US" b="1" dirty="0"/>
          </a:p>
          <a:p>
            <a:r>
              <a:rPr lang="en-US" b="1" dirty="0"/>
              <a:t>Acts 17:1-8</a:t>
            </a:r>
          </a:p>
        </p:txBody>
      </p:sp>
      <p:sp>
        <p:nvSpPr>
          <p:cNvPr id="54" name="TextBox 53"/>
          <p:cNvSpPr txBox="1"/>
          <p:nvPr/>
        </p:nvSpPr>
        <p:spPr>
          <a:xfrm>
            <a:off x="-152400" y="4191000"/>
            <a:ext cx="1414669" cy="369332"/>
          </a:xfrm>
          <a:prstGeom prst="rect">
            <a:avLst/>
          </a:prstGeom>
          <a:noFill/>
        </p:spPr>
        <p:txBody>
          <a:bodyPr wrap="square" rtlCol="0">
            <a:spAutoFit/>
          </a:bodyPr>
          <a:lstStyle/>
          <a:p>
            <a:r>
              <a:rPr lang="en-US" dirty="0"/>
              <a:t>  </a:t>
            </a:r>
            <a:r>
              <a:rPr lang="en-US" sz="1600" b="1" dirty="0"/>
              <a:t>Perspective</a:t>
            </a:r>
          </a:p>
        </p:txBody>
      </p:sp>
      <p:sp>
        <p:nvSpPr>
          <p:cNvPr id="55" name="TextBox 54"/>
          <p:cNvSpPr txBox="1"/>
          <p:nvPr/>
        </p:nvSpPr>
        <p:spPr>
          <a:xfrm>
            <a:off x="228600" y="4572000"/>
            <a:ext cx="816249" cy="338554"/>
          </a:xfrm>
          <a:prstGeom prst="rect">
            <a:avLst/>
          </a:prstGeom>
          <a:noFill/>
        </p:spPr>
        <p:txBody>
          <a:bodyPr wrap="none" rtlCol="0">
            <a:spAutoFit/>
          </a:bodyPr>
          <a:lstStyle/>
          <a:p>
            <a:r>
              <a:rPr lang="en-US" sz="1600" b="1" dirty="0"/>
              <a:t>Subject</a:t>
            </a:r>
          </a:p>
        </p:txBody>
      </p:sp>
      <p:sp>
        <p:nvSpPr>
          <p:cNvPr id="57" name="TextBox 56"/>
          <p:cNvSpPr txBox="1"/>
          <p:nvPr/>
        </p:nvSpPr>
        <p:spPr>
          <a:xfrm>
            <a:off x="1828800" y="4267200"/>
            <a:ext cx="2971800" cy="369332"/>
          </a:xfrm>
          <a:prstGeom prst="rect">
            <a:avLst/>
          </a:prstGeom>
          <a:noFill/>
        </p:spPr>
        <p:txBody>
          <a:bodyPr wrap="square" rtlCol="0">
            <a:spAutoFit/>
          </a:bodyPr>
          <a:lstStyle/>
          <a:p>
            <a:r>
              <a:rPr lang="en-US" dirty="0"/>
              <a:t>                        Looking back</a:t>
            </a:r>
          </a:p>
        </p:txBody>
      </p:sp>
      <p:sp>
        <p:nvSpPr>
          <p:cNvPr id="58" name="TextBox 57"/>
          <p:cNvSpPr txBox="1"/>
          <p:nvPr/>
        </p:nvSpPr>
        <p:spPr>
          <a:xfrm>
            <a:off x="5715000" y="4267200"/>
            <a:ext cx="2819400" cy="369332"/>
          </a:xfrm>
          <a:prstGeom prst="rect">
            <a:avLst/>
          </a:prstGeom>
          <a:noFill/>
        </p:spPr>
        <p:txBody>
          <a:bodyPr wrap="square" rtlCol="0">
            <a:spAutoFit/>
          </a:bodyPr>
          <a:lstStyle/>
          <a:p>
            <a:r>
              <a:rPr lang="en-US" dirty="0"/>
              <a:t>           Looking ahead</a:t>
            </a:r>
          </a:p>
        </p:txBody>
      </p:sp>
      <p:cxnSp>
        <p:nvCxnSpPr>
          <p:cNvPr id="60" name="Straight Connector 59"/>
          <p:cNvCxnSpPr/>
          <p:nvPr/>
        </p:nvCxnSpPr>
        <p:spPr>
          <a:xfrm rot="5400000">
            <a:off x="4914900" y="4914900"/>
            <a:ext cx="12954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914400" y="4572000"/>
            <a:ext cx="2040981" cy="338554"/>
          </a:xfrm>
          <a:prstGeom prst="rect">
            <a:avLst/>
          </a:prstGeom>
          <a:noFill/>
        </p:spPr>
        <p:txBody>
          <a:bodyPr wrap="square" rtlCol="0">
            <a:spAutoFit/>
          </a:bodyPr>
          <a:lstStyle/>
          <a:p>
            <a:r>
              <a:rPr lang="en-US" sz="1600" dirty="0"/>
              <a:t>      church itself</a:t>
            </a:r>
          </a:p>
        </p:txBody>
      </p:sp>
      <p:sp>
        <p:nvSpPr>
          <p:cNvPr id="64" name="TextBox 63"/>
          <p:cNvSpPr txBox="1"/>
          <p:nvPr/>
        </p:nvSpPr>
        <p:spPr>
          <a:xfrm>
            <a:off x="2667000" y="4572000"/>
            <a:ext cx="2111000" cy="338554"/>
          </a:xfrm>
          <a:prstGeom prst="rect">
            <a:avLst/>
          </a:prstGeom>
          <a:noFill/>
        </p:spPr>
        <p:txBody>
          <a:bodyPr wrap="square" rtlCol="0">
            <a:spAutoFit/>
          </a:bodyPr>
          <a:lstStyle/>
          <a:p>
            <a:r>
              <a:rPr lang="en-US" sz="1600" dirty="0"/>
              <a:t>  apostle himself</a:t>
            </a:r>
          </a:p>
        </p:txBody>
      </p:sp>
      <p:sp>
        <p:nvSpPr>
          <p:cNvPr id="67" name="TextBox 66"/>
          <p:cNvSpPr txBox="1"/>
          <p:nvPr/>
        </p:nvSpPr>
        <p:spPr>
          <a:xfrm>
            <a:off x="4191001" y="4572000"/>
            <a:ext cx="1295400" cy="369332"/>
          </a:xfrm>
          <a:prstGeom prst="rect">
            <a:avLst/>
          </a:prstGeom>
          <a:noFill/>
        </p:spPr>
        <p:txBody>
          <a:bodyPr wrap="square" rtlCol="0">
            <a:spAutoFit/>
          </a:bodyPr>
          <a:lstStyle/>
          <a:p>
            <a:r>
              <a:rPr lang="en-US" dirty="0"/>
              <a:t>   </a:t>
            </a:r>
            <a:r>
              <a:rPr lang="en-US" sz="1600" dirty="0"/>
              <a:t>The report</a:t>
            </a:r>
          </a:p>
        </p:txBody>
      </p:sp>
      <p:cxnSp>
        <p:nvCxnSpPr>
          <p:cNvPr id="69" name="Straight Connector 68"/>
          <p:cNvCxnSpPr/>
          <p:nvPr/>
        </p:nvCxnSpPr>
        <p:spPr>
          <a:xfrm rot="5400000">
            <a:off x="6096000" y="3048000"/>
            <a:ext cx="2133600" cy="1524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7239000" y="3886200"/>
            <a:ext cx="1378517" cy="338554"/>
          </a:xfrm>
          <a:prstGeom prst="rect">
            <a:avLst/>
          </a:prstGeom>
          <a:noFill/>
        </p:spPr>
        <p:txBody>
          <a:bodyPr wrap="square" rtlCol="0">
            <a:spAutoFit/>
          </a:bodyPr>
          <a:lstStyle/>
          <a:p>
            <a:r>
              <a:rPr lang="en-US" sz="1600" dirty="0"/>
              <a:t>   Chapter 5</a:t>
            </a:r>
          </a:p>
        </p:txBody>
      </p:sp>
      <p:sp>
        <p:nvSpPr>
          <p:cNvPr id="78" name="TextBox 77"/>
          <p:cNvSpPr txBox="1"/>
          <p:nvPr/>
        </p:nvSpPr>
        <p:spPr>
          <a:xfrm>
            <a:off x="5410200" y="4572000"/>
            <a:ext cx="1600200" cy="338554"/>
          </a:xfrm>
          <a:prstGeom prst="rect">
            <a:avLst/>
          </a:prstGeom>
          <a:noFill/>
        </p:spPr>
        <p:txBody>
          <a:bodyPr wrap="square" rtlCol="0">
            <a:spAutoFit/>
          </a:bodyPr>
          <a:lstStyle/>
          <a:p>
            <a:r>
              <a:rPr lang="en-US" sz="1600" dirty="0"/>
              <a:t>       The concern</a:t>
            </a:r>
          </a:p>
        </p:txBody>
      </p:sp>
      <p:cxnSp>
        <p:nvCxnSpPr>
          <p:cNvPr id="79" name="Straight Connector 78"/>
          <p:cNvCxnSpPr/>
          <p:nvPr/>
        </p:nvCxnSpPr>
        <p:spPr>
          <a:xfrm rot="5400000">
            <a:off x="6591300" y="5067300"/>
            <a:ext cx="9906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7162800" y="4572000"/>
            <a:ext cx="1338943" cy="338554"/>
          </a:xfrm>
          <a:prstGeom prst="rect">
            <a:avLst/>
          </a:prstGeom>
          <a:noFill/>
        </p:spPr>
        <p:txBody>
          <a:bodyPr wrap="square" rtlCol="0">
            <a:spAutoFit/>
          </a:bodyPr>
          <a:lstStyle/>
          <a:p>
            <a:r>
              <a:rPr lang="en-US" sz="1600" dirty="0"/>
              <a:t>The balance</a:t>
            </a:r>
          </a:p>
        </p:txBody>
      </p:sp>
      <p:sp>
        <p:nvSpPr>
          <p:cNvPr id="88" name="TextBox 87"/>
          <p:cNvSpPr txBox="1"/>
          <p:nvPr/>
        </p:nvSpPr>
        <p:spPr>
          <a:xfrm>
            <a:off x="-152400" y="4876800"/>
            <a:ext cx="1524000" cy="584775"/>
          </a:xfrm>
          <a:prstGeom prst="rect">
            <a:avLst/>
          </a:prstGeom>
          <a:noFill/>
        </p:spPr>
        <p:txBody>
          <a:bodyPr wrap="square" rtlCol="0">
            <a:spAutoFit/>
          </a:bodyPr>
          <a:lstStyle/>
          <a:p>
            <a:r>
              <a:rPr lang="en-US" sz="1600" b="1" dirty="0"/>
              <a:t>    Especially  </a:t>
            </a:r>
            <a:br>
              <a:rPr lang="en-US" sz="1600" b="1" dirty="0"/>
            </a:br>
            <a:r>
              <a:rPr lang="en-US" sz="1600" b="1" dirty="0"/>
              <a:t> Appropriate</a:t>
            </a:r>
          </a:p>
        </p:txBody>
      </p:sp>
      <p:sp>
        <p:nvSpPr>
          <p:cNvPr id="90" name="TextBox 89"/>
          <p:cNvSpPr txBox="1"/>
          <p:nvPr/>
        </p:nvSpPr>
        <p:spPr>
          <a:xfrm>
            <a:off x="1219200" y="4876800"/>
            <a:ext cx="1219200" cy="646331"/>
          </a:xfrm>
          <a:prstGeom prst="rect">
            <a:avLst/>
          </a:prstGeom>
          <a:noFill/>
        </p:spPr>
        <p:txBody>
          <a:bodyPr wrap="square" rtlCol="0">
            <a:spAutoFit/>
          </a:bodyPr>
          <a:lstStyle/>
          <a:p>
            <a:r>
              <a:rPr lang="en-US" dirty="0"/>
              <a:t>   For new </a:t>
            </a:r>
          </a:p>
          <a:p>
            <a:r>
              <a:rPr lang="en-US" dirty="0"/>
              <a:t>   converts</a:t>
            </a:r>
          </a:p>
        </p:txBody>
      </p:sp>
      <p:sp>
        <p:nvSpPr>
          <p:cNvPr id="91" name="TextBox 90"/>
          <p:cNvSpPr txBox="1"/>
          <p:nvPr/>
        </p:nvSpPr>
        <p:spPr>
          <a:xfrm>
            <a:off x="2895600" y="4876800"/>
            <a:ext cx="1118191" cy="646331"/>
          </a:xfrm>
          <a:prstGeom prst="rect">
            <a:avLst/>
          </a:prstGeom>
          <a:noFill/>
        </p:spPr>
        <p:txBody>
          <a:bodyPr wrap="none" rtlCol="0">
            <a:spAutoFit/>
          </a:bodyPr>
          <a:lstStyle/>
          <a:p>
            <a:r>
              <a:rPr lang="en-US" dirty="0"/>
              <a:t>For young</a:t>
            </a:r>
          </a:p>
          <a:p>
            <a:r>
              <a:rPr lang="en-US" dirty="0"/>
              <a:t>preachers</a:t>
            </a:r>
          </a:p>
        </p:txBody>
      </p:sp>
      <p:sp>
        <p:nvSpPr>
          <p:cNvPr id="92" name="TextBox 91"/>
          <p:cNvSpPr txBox="1"/>
          <p:nvPr/>
        </p:nvSpPr>
        <p:spPr>
          <a:xfrm>
            <a:off x="4191000" y="4953000"/>
            <a:ext cx="1594743" cy="646331"/>
          </a:xfrm>
          <a:prstGeom prst="rect">
            <a:avLst/>
          </a:prstGeom>
          <a:noFill/>
        </p:spPr>
        <p:txBody>
          <a:bodyPr wrap="square" rtlCol="0">
            <a:spAutoFit/>
          </a:bodyPr>
          <a:lstStyle/>
          <a:p>
            <a:r>
              <a:rPr lang="en-US" dirty="0"/>
              <a:t>For suffering</a:t>
            </a:r>
          </a:p>
          <a:p>
            <a:r>
              <a:rPr lang="en-US" dirty="0"/>
              <a:t>   Christians</a:t>
            </a:r>
          </a:p>
        </p:txBody>
      </p:sp>
      <p:sp>
        <p:nvSpPr>
          <p:cNvPr id="93" name="TextBox 92"/>
          <p:cNvSpPr txBox="1"/>
          <p:nvPr/>
        </p:nvSpPr>
        <p:spPr>
          <a:xfrm>
            <a:off x="5562600" y="4800600"/>
            <a:ext cx="1577495" cy="830997"/>
          </a:xfrm>
          <a:prstGeom prst="rect">
            <a:avLst/>
          </a:prstGeom>
          <a:noFill/>
        </p:spPr>
        <p:txBody>
          <a:bodyPr wrap="square" rtlCol="0">
            <a:spAutoFit/>
          </a:bodyPr>
          <a:lstStyle/>
          <a:p>
            <a:r>
              <a:rPr lang="en-US" sz="1600" dirty="0"/>
              <a:t> For tempted &amp;</a:t>
            </a:r>
          </a:p>
          <a:p>
            <a:r>
              <a:rPr lang="en-US" sz="1600" dirty="0"/>
              <a:t>    uniformed    </a:t>
            </a:r>
            <a:br>
              <a:rPr lang="en-US" sz="1600" dirty="0"/>
            </a:br>
            <a:r>
              <a:rPr lang="en-US" sz="1600" dirty="0"/>
              <a:t>     Christians</a:t>
            </a:r>
          </a:p>
        </p:txBody>
      </p:sp>
      <p:sp>
        <p:nvSpPr>
          <p:cNvPr id="94" name="TextBox 93"/>
          <p:cNvSpPr txBox="1"/>
          <p:nvPr/>
        </p:nvSpPr>
        <p:spPr>
          <a:xfrm>
            <a:off x="7162800" y="4876800"/>
            <a:ext cx="1308999" cy="646331"/>
          </a:xfrm>
          <a:prstGeom prst="rect">
            <a:avLst/>
          </a:prstGeom>
          <a:noFill/>
        </p:spPr>
        <p:txBody>
          <a:bodyPr wrap="square" rtlCol="0">
            <a:spAutoFit/>
          </a:bodyPr>
          <a:lstStyle/>
          <a:p>
            <a:r>
              <a:rPr lang="en-US" dirty="0"/>
              <a:t>For Sleepy</a:t>
            </a:r>
          </a:p>
          <a:p>
            <a:r>
              <a:rPr lang="en-US" dirty="0"/>
              <a:t> Christians</a:t>
            </a:r>
          </a:p>
        </p:txBody>
      </p:sp>
      <p:sp>
        <p:nvSpPr>
          <p:cNvPr id="95" name="TextBox 94"/>
          <p:cNvSpPr txBox="1"/>
          <p:nvPr/>
        </p:nvSpPr>
        <p:spPr>
          <a:xfrm>
            <a:off x="-152400" y="5638800"/>
            <a:ext cx="1407872" cy="338554"/>
          </a:xfrm>
          <a:prstGeom prst="rect">
            <a:avLst/>
          </a:prstGeom>
          <a:noFill/>
        </p:spPr>
        <p:txBody>
          <a:bodyPr wrap="square" rtlCol="0">
            <a:spAutoFit/>
          </a:bodyPr>
          <a:lstStyle/>
          <a:p>
            <a:r>
              <a:rPr lang="en-US" sz="1600" b="1" dirty="0"/>
              <a:t> Main Theme</a:t>
            </a:r>
          </a:p>
        </p:txBody>
      </p:sp>
      <p:sp>
        <p:nvSpPr>
          <p:cNvPr id="96" name="TextBox 95"/>
          <p:cNvSpPr txBox="1"/>
          <p:nvPr/>
        </p:nvSpPr>
        <p:spPr>
          <a:xfrm>
            <a:off x="1219200" y="5638800"/>
            <a:ext cx="7068730" cy="369332"/>
          </a:xfrm>
          <a:prstGeom prst="rect">
            <a:avLst/>
          </a:prstGeom>
          <a:noFill/>
        </p:spPr>
        <p:txBody>
          <a:bodyPr wrap="square" rtlCol="0">
            <a:spAutoFit/>
          </a:bodyPr>
          <a:lstStyle/>
          <a:p>
            <a:r>
              <a:rPr lang="en-US" dirty="0"/>
              <a:t>The hope of Christ’s return comforts and motivates one to live a godly life</a:t>
            </a:r>
          </a:p>
        </p:txBody>
      </p:sp>
      <p:sp>
        <p:nvSpPr>
          <p:cNvPr id="97" name="TextBox 96"/>
          <p:cNvSpPr txBox="1"/>
          <p:nvPr/>
        </p:nvSpPr>
        <p:spPr>
          <a:xfrm>
            <a:off x="3352800" y="6096000"/>
            <a:ext cx="2514600" cy="369332"/>
          </a:xfrm>
          <a:prstGeom prst="rect">
            <a:avLst/>
          </a:prstGeom>
          <a:noFill/>
        </p:spPr>
        <p:txBody>
          <a:bodyPr wrap="square" rtlCol="0">
            <a:spAutoFit/>
          </a:bodyPr>
          <a:lstStyle/>
          <a:p>
            <a:r>
              <a:rPr lang="en-US" dirty="0"/>
              <a:t>           1:8-10; 4:1, 13-18</a:t>
            </a:r>
          </a:p>
        </p:txBody>
      </p:sp>
      <p:sp>
        <p:nvSpPr>
          <p:cNvPr id="101" name="TextBox 100"/>
          <p:cNvSpPr txBox="1"/>
          <p:nvPr/>
        </p:nvSpPr>
        <p:spPr>
          <a:xfrm>
            <a:off x="6019800" y="1524000"/>
            <a:ext cx="2514600" cy="369332"/>
          </a:xfrm>
          <a:prstGeom prst="rect">
            <a:avLst/>
          </a:prstGeom>
          <a:noFill/>
        </p:spPr>
        <p:txBody>
          <a:bodyPr wrap="square" rtlCol="0">
            <a:spAutoFit/>
          </a:bodyPr>
          <a:lstStyle/>
          <a:p>
            <a:r>
              <a:rPr lang="en-US" dirty="0">
                <a:latin typeface="Arial Black" pitchFamily="34" charset="0"/>
              </a:rPr>
              <a:t>Living in the Light</a:t>
            </a:r>
          </a:p>
        </p:txBody>
      </p:sp>
      <p:sp>
        <p:nvSpPr>
          <p:cNvPr id="102" name="TextBox 101"/>
          <p:cNvSpPr txBox="1"/>
          <p:nvPr/>
        </p:nvSpPr>
        <p:spPr>
          <a:xfrm>
            <a:off x="2514600" y="1752600"/>
            <a:ext cx="3276600" cy="338554"/>
          </a:xfrm>
          <a:prstGeom prst="rect">
            <a:avLst/>
          </a:prstGeom>
          <a:noFill/>
        </p:spPr>
        <p:txBody>
          <a:bodyPr wrap="square" rtlCol="0">
            <a:spAutoFit/>
          </a:bodyPr>
          <a:lstStyle/>
          <a:p>
            <a:r>
              <a:rPr lang="en-US" sz="1600" dirty="0">
                <a:latin typeface="Arial Black" pitchFamily="34" charset="0"/>
              </a:rPr>
              <a:t>      The Preacher’s Work</a:t>
            </a:r>
          </a:p>
        </p:txBody>
      </p:sp>
      <p:sp>
        <p:nvSpPr>
          <p:cNvPr id="103" name="TextBox 102"/>
          <p:cNvSpPr txBox="1"/>
          <p:nvPr/>
        </p:nvSpPr>
        <p:spPr>
          <a:xfrm>
            <a:off x="1295400" y="1752600"/>
            <a:ext cx="1552257" cy="338554"/>
          </a:xfrm>
          <a:prstGeom prst="rect">
            <a:avLst/>
          </a:prstGeom>
          <a:noFill/>
        </p:spPr>
        <p:txBody>
          <a:bodyPr wrap="square" rtlCol="0">
            <a:spAutoFit/>
          </a:bodyPr>
          <a:lstStyle/>
          <a:p>
            <a:r>
              <a:rPr lang="en-US" sz="1600" dirty="0">
                <a:latin typeface="Arial Black" pitchFamily="34" charset="0"/>
              </a:rPr>
              <a:t>   Growing…</a:t>
            </a:r>
          </a:p>
        </p:txBody>
      </p:sp>
      <p:sp>
        <p:nvSpPr>
          <p:cNvPr id="105" name="TextBox 104"/>
          <p:cNvSpPr txBox="1"/>
          <p:nvPr/>
        </p:nvSpPr>
        <p:spPr>
          <a:xfrm>
            <a:off x="2971800" y="2362200"/>
            <a:ext cx="1371600" cy="1846659"/>
          </a:xfrm>
          <a:prstGeom prst="rect">
            <a:avLst/>
          </a:prstGeom>
          <a:noFill/>
        </p:spPr>
        <p:txBody>
          <a:bodyPr wrap="square" rtlCol="0">
            <a:spAutoFit/>
          </a:bodyPr>
          <a:lstStyle/>
          <a:p>
            <a:pPr>
              <a:buFont typeface="Arial" pitchFamily="34" charset="0"/>
              <a:buChar char="•"/>
            </a:pPr>
            <a:r>
              <a:rPr lang="en-US" sz="1600" dirty="0"/>
              <a:t>Boldness</a:t>
            </a:r>
          </a:p>
          <a:p>
            <a:pPr>
              <a:buFont typeface="Arial" pitchFamily="34" charset="0"/>
              <a:buChar char="•"/>
            </a:pPr>
            <a:r>
              <a:rPr lang="en-US" sz="1600" dirty="0"/>
              <a:t>Truth</a:t>
            </a:r>
          </a:p>
          <a:p>
            <a:pPr>
              <a:buFont typeface="Arial" pitchFamily="34" charset="0"/>
              <a:buChar char="•"/>
            </a:pPr>
            <a:r>
              <a:rPr lang="en-US" sz="1600" dirty="0"/>
              <a:t>A trust</a:t>
            </a:r>
          </a:p>
          <a:p>
            <a:pPr>
              <a:buFont typeface="Arial" pitchFamily="34" charset="0"/>
              <a:buChar char="•"/>
            </a:pPr>
            <a:r>
              <a:rPr lang="en-US" sz="1600" dirty="0"/>
              <a:t>No glory</a:t>
            </a:r>
          </a:p>
          <a:p>
            <a:pPr>
              <a:buFont typeface="Arial" pitchFamily="34" charset="0"/>
              <a:buChar char="•"/>
            </a:pPr>
            <a:r>
              <a:rPr lang="en-US" sz="1600" dirty="0"/>
              <a:t>Not greedy</a:t>
            </a:r>
          </a:p>
          <a:p>
            <a:pPr>
              <a:buFont typeface="Arial" pitchFamily="34" charset="0"/>
              <a:buChar char="•"/>
            </a:pPr>
            <a:r>
              <a:rPr lang="en-US" sz="1600" dirty="0"/>
              <a:t>w/love</a:t>
            </a:r>
          </a:p>
          <a:p>
            <a:pPr>
              <a:buFont typeface="Arial" pitchFamily="34" charset="0"/>
              <a:buChar char="•"/>
            </a:pPr>
            <a:endParaRPr lang="en-US" dirty="0"/>
          </a:p>
        </p:txBody>
      </p:sp>
      <p:sp>
        <p:nvSpPr>
          <p:cNvPr id="107" name="TextBox 106"/>
          <p:cNvSpPr txBox="1"/>
          <p:nvPr/>
        </p:nvSpPr>
        <p:spPr>
          <a:xfrm>
            <a:off x="4267200" y="2362200"/>
            <a:ext cx="1600200" cy="1077218"/>
          </a:xfrm>
          <a:prstGeom prst="rect">
            <a:avLst/>
          </a:prstGeom>
          <a:noFill/>
        </p:spPr>
        <p:txBody>
          <a:bodyPr wrap="square" rtlCol="0">
            <a:spAutoFit/>
          </a:bodyPr>
          <a:lstStyle/>
          <a:p>
            <a:pPr>
              <a:buFont typeface="Arial" pitchFamily="34" charset="0"/>
              <a:buChar char="•"/>
            </a:pPr>
            <a:r>
              <a:rPr lang="en-US" sz="1600" dirty="0"/>
              <a:t>The value of encouragement</a:t>
            </a:r>
          </a:p>
          <a:p>
            <a:pPr>
              <a:buFont typeface="Arial" pitchFamily="34" charset="0"/>
              <a:buChar char="•"/>
            </a:pPr>
            <a:r>
              <a:rPr lang="en-US" sz="1600" dirty="0"/>
              <a:t>The value of prayer (3:6-11)</a:t>
            </a:r>
          </a:p>
        </p:txBody>
      </p:sp>
      <p:sp>
        <p:nvSpPr>
          <p:cNvPr id="109" name="TextBox 108"/>
          <p:cNvSpPr txBox="1"/>
          <p:nvPr/>
        </p:nvSpPr>
        <p:spPr>
          <a:xfrm>
            <a:off x="5715000" y="2362200"/>
            <a:ext cx="1752600" cy="1569660"/>
          </a:xfrm>
          <a:prstGeom prst="rect">
            <a:avLst/>
          </a:prstGeom>
          <a:noFill/>
        </p:spPr>
        <p:txBody>
          <a:bodyPr wrap="square" rtlCol="0">
            <a:spAutoFit/>
          </a:bodyPr>
          <a:lstStyle/>
          <a:p>
            <a:pPr>
              <a:buFont typeface="Arial" pitchFamily="34" charset="0"/>
              <a:buChar char="•"/>
            </a:pPr>
            <a:r>
              <a:rPr lang="en-US" sz="1600" dirty="0"/>
              <a:t>Purity </a:t>
            </a:r>
          </a:p>
          <a:p>
            <a:pPr>
              <a:buFont typeface="Arial" pitchFamily="34" charset="0"/>
              <a:buChar char="•"/>
            </a:pPr>
            <a:r>
              <a:rPr lang="en-US" sz="1600" dirty="0"/>
              <a:t>Love</a:t>
            </a:r>
          </a:p>
          <a:p>
            <a:pPr>
              <a:buFont typeface="Arial" pitchFamily="34" charset="0"/>
              <a:buChar char="•"/>
            </a:pPr>
            <a:r>
              <a:rPr lang="en-US" sz="1600" dirty="0"/>
              <a:t>Orderly conduct (4:9-10)</a:t>
            </a:r>
          </a:p>
          <a:p>
            <a:pPr>
              <a:buFont typeface="Arial" pitchFamily="34" charset="0"/>
              <a:buChar char="•"/>
            </a:pPr>
            <a:r>
              <a:rPr lang="en-US" sz="1600" dirty="0"/>
              <a:t>Example</a:t>
            </a:r>
          </a:p>
          <a:p>
            <a:pPr>
              <a:buFont typeface="Arial" pitchFamily="34" charset="0"/>
              <a:buChar char="•"/>
            </a:pPr>
            <a:r>
              <a:rPr lang="en-US" sz="1600" dirty="0"/>
              <a:t>Comfort/hope </a:t>
            </a:r>
          </a:p>
        </p:txBody>
      </p:sp>
      <p:sp>
        <p:nvSpPr>
          <p:cNvPr id="112" name="TextBox 111"/>
          <p:cNvSpPr txBox="1"/>
          <p:nvPr/>
        </p:nvSpPr>
        <p:spPr>
          <a:xfrm>
            <a:off x="7162800" y="2362200"/>
            <a:ext cx="1572301" cy="1077218"/>
          </a:xfrm>
          <a:prstGeom prst="rect">
            <a:avLst/>
          </a:prstGeom>
          <a:noFill/>
        </p:spPr>
        <p:txBody>
          <a:bodyPr wrap="square" rtlCol="0">
            <a:spAutoFit/>
          </a:bodyPr>
          <a:lstStyle/>
          <a:p>
            <a:pPr>
              <a:buFont typeface="Arial" pitchFamily="34" charset="0"/>
              <a:buChar char="•"/>
            </a:pPr>
            <a:r>
              <a:rPr lang="en-US" sz="1600" dirty="0"/>
              <a:t>Watchfulness</a:t>
            </a:r>
          </a:p>
          <a:p>
            <a:pPr>
              <a:buFont typeface="Arial" pitchFamily="34" charset="0"/>
              <a:buChar char="•"/>
            </a:pPr>
            <a:r>
              <a:rPr lang="en-US" sz="1600" dirty="0"/>
              <a:t>Sobriety</a:t>
            </a:r>
          </a:p>
          <a:p>
            <a:pPr>
              <a:buFont typeface="Arial" pitchFamily="34" charset="0"/>
              <a:buChar char="•"/>
            </a:pPr>
            <a:r>
              <a:rPr lang="en-US" sz="1600" dirty="0"/>
              <a:t>Prayer</a:t>
            </a:r>
          </a:p>
          <a:p>
            <a:pPr>
              <a:buFont typeface="Arial" pitchFamily="34" charset="0"/>
              <a:buChar char="•"/>
            </a:pPr>
            <a:r>
              <a:rPr lang="en-US" sz="1600" dirty="0"/>
              <a:t>Readiness</a:t>
            </a:r>
          </a:p>
        </p:txBody>
      </p:sp>
      <p:sp>
        <p:nvSpPr>
          <p:cNvPr id="72" name="TextBox 71"/>
          <p:cNvSpPr txBox="1"/>
          <p:nvPr/>
        </p:nvSpPr>
        <p:spPr>
          <a:xfrm>
            <a:off x="5715000" y="2057400"/>
            <a:ext cx="1799992" cy="369332"/>
          </a:xfrm>
          <a:prstGeom prst="rect">
            <a:avLst/>
          </a:prstGeom>
          <a:noFill/>
        </p:spPr>
        <p:txBody>
          <a:bodyPr wrap="square" rtlCol="0">
            <a:spAutoFit/>
          </a:bodyPr>
          <a:lstStyle/>
          <a:p>
            <a:r>
              <a:rPr lang="en-US" b="1" dirty="0"/>
              <a:t>Sanctification</a:t>
            </a:r>
          </a:p>
        </p:txBody>
      </p:sp>
      <p:sp>
        <p:nvSpPr>
          <p:cNvPr id="74" name="TextBox 73"/>
          <p:cNvSpPr txBox="1"/>
          <p:nvPr/>
        </p:nvSpPr>
        <p:spPr>
          <a:xfrm>
            <a:off x="7239000" y="2057400"/>
            <a:ext cx="1935375" cy="338554"/>
          </a:xfrm>
          <a:prstGeom prst="rect">
            <a:avLst/>
          </a:prstGeom>
          <a:noFill/>
        </p:spPr>
        <p:txBody>
          <a:bodyPr wrap="square" rtlCol="0">
            <a:spAutoFit/>
          </a:bodyPr>
          <a:lstStyle/>
          <a:p>
            <a:r>
              <a:rPr lang="en-US" sz="1600" b="1" dirty="0"/>
              <a:t>The 2</a:t>
            </a:r>
            <a:r>
              <a:rPr lang="en-US" sz="1600" b="1" baseline="30000" dirty="0"/>
              <a:t>nd</a:t>
            </a:r>
            <a:r>
              <a:rPr lang="en-US" sz="1600" b="1" dirty="0"/>
              <a:t> Coming</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2 Thessalonians</a:t>
            </a:r>
          </a:p>
        </p:txBody>
      </p:sp>
      <p:sp>
        <p:nvSpPr>
          <p:cNvPr id="3" name="Content Placeholder 2"/>
          <p:cNvSpPr>
            <a:spLocks noGrp="1"/>
          </p:cNvSpPr>
          <p:nvPr>
            <p:ph idx="1"/>
          </p:nvPr>
        </p:nvSpPr>
        <p:spPr>
          <a:xfrm>
            <a:off x="762000" y="1371600"/>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Modified From God's Masterwork - Swindoll</a:t>
            </a:r>
          </a:p>
        </p:txBody>
      </p:sp>
      <p:cxnSp>
        <p:nvCxnSpPr>
          <p:cNvPr id="5" name="Straight Connector 4"/>
          <p:cNvCxnSpPr/>
          <p:nvPr/>
        </p:nvCxnSpPr>
        <p:spPr>
          <a:xfrm rot="5400000">
            <a:off x="-266700" y="2781300"/>
            <a:ext cx="28956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239000" y="2667000"/>
            <a:ext cx="2819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4267200"/>
            <a:ext cx="3124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762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3914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66800" y="6553200"/>
            <a:ext cx="74676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50292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4864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flipV="1">
            <a:off x="1143000" y="4255532"/>
            <a:ext cx="2743200" cy="369332"/>
          </a:xfrm>
          <a:prstGeom prst="rect">
            <a:avLst/>
          </a:prstGeom>
          <a:noFill/>
        </p:spPr>
        <p:txBody>
          <a:bodyPr wrap="square" rtlCol="0">
            <a:spAutoFit/>
          </a:bodyPr>
          <a:lstStyle/>
          <a:p>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864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1143000" y="3886200"/>
            <a:ext cx="1905000" cy="369332"/>
          </a:xfrm>
          <a:prstGeom prst="rect">
            <a:avLst/>
          </a:prstGeom>
          <a:noFill/>
        </p:spPr>
        <p:txBody>
          <a:bodyPr wrap="square" rtlCol="0">
            <a:spAutoFit/>
          </a:bodyPr>
          <a:lstStyle/>
          <a:p>
            <a:r>
              <a:rPr lang="en-US" dirty="0"/>
              <a:t>          </a:t>
            </a:r>
            <a:r>
              <a:rPr lang="en-US" sz="1600" dirty="0"/>
              <a:t>Chapter 1</a:t>
            </a:r>
          </a:p>
        </p:txBody>
      </p:sp>
      <p:sp>
        <p:nvSpPr>
          <p:cNvPr id="118" name="TextBox 117"/>
          <p:cNvSpPr txBox="1"/>
          <p:nvPr/>
        </p:nvSpPr>
        <p:spPr>
          <a:xfrm>
            <a:off x="3733800" y="3886200"/>
            <a:ext cx="1828800" cy="338554"/>
          </a:xfrm>
          <a:prstGeom prst="rect">
            <a:avLst/>
          </a:prstGeom>
          <a:noFill/>
        </p:spPr>
        <p:txBody>
          <a:bodyPr wrap="square" rtlCol="0">
            <a:spAutoFit/>
          </a:bodyPr>
          <a:lstStyle/>
          <a:p>
            <a:r>
              <a:rPr lang="en-US" sz="1600" dirty="0"/>
              <a:t>         Chapter 2</a:t>
            </a:r>
          </a:p>
        </p:txBody>
      </p:sp>
      <p:sp>
        <p:nvSpPr>
          <p:cNvPr id="132" name="TextBox 131"/>
          <p:cNvSpPr txBox="1"/>
          <p:nvPr/>
        </p:nvSpPr>
        <p:spPr>
          <a:xfrm>
            <a:off x="1676400" y="4038600"/>
            <a:ext cx="1676400" cy="369332"/>
          </a:xfrm>
          <a:prstGeom prst="rect">
            <a:avLst/>
          </a:prstGeom>
          <a:noFill/>
        </p:spPr>
        <p:txBody>
          <a:bodyPr wrap="square" rtlCol="0">
            <a:spAutoFit/>
          </a:bodyPr>
          <a:lstStyle/>
          <a:p>
            <a:r>
              <a:rPr lang="en-US" dirty="0"/>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365490" y="2226941"/>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cxnSp>
        <p:nvCxnSpPr>
          <p:cNvPr id="53" name="Straight Connector 52"/>
          <p:cNvCxnSpPr/>
          <p:nvPr/>
        </p:nvCxnSpPr>
        <p:spPr>
          <a:xfrm rot="5400000">
            <a:off x="2247900" y="27051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4610100" y="27051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4191000" y="4267200"/>
            <a:ext cx="4343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0" y="46482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0" y="57912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6477000" y="3886200"/>
            <a:ext cx="2057400" cy="338554"/>
          </a:xfrm>
          <a:prstGeom prst="rect">
            <a:avLst/>
          </a:prstGeom>
          <a:noFill/>
        </p:spPr>
        <p:txBody>
          <a:bodyPr wrap="square" rtlCol="0">
            <a:spAutoFit/>
          </a:bodyPr>
          <a:lstStyle/>
          <a:p>
            <a:r>
              <a:rPr lang="en-US" sz="1600" dirty="0"/>
              <a:t>     Chapter 3</a:t>
            </a:r>
          </a:p>
        </p:txBody>
      </p:sp>
      <p:cxnSp>
        <p:nvCxnSpPr>
          <p:cNvPr id="104" name="Straight Connector 103"/>
          <p:cNvCxnSpPr/>
          <p:nvPr/>
        </p:nvCxnSpPr>
        <p:spPr>
          <a:xfrm rot="5400000">
            <a:off x="5105400" y="5029200"/>
            <a:ext cx="1524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43200" y="5029200"/>
            <a:ext cx="1524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228600" y="1524000"/>
            <a:ext cx="928267" cy="646331"/>
          </a:xfrm>
          <a:prstGeom prst="rect">
            <a:avLst/>
          </a:prstGeom>
          <a:noFill/>
        </p:spPr>
        <p:txBody>
          <a:bodyPr wrap="none" rtlCol="0">
            <a:spAutoFit/>
          </a:bodyPr>
          <a:lstStyle/>
          <a:p>
            <a:r>
              <a:rPr lang="en-US" b="1" dirty="0"/>
              <a:t>51 A.D. </a:t>
            </a:r>
          </a:p>
          <a:p>
            <a:endParaRPr lang="en-US" b="1" dirty="0"/>
          </a:p>
        </p:txBody>
      </p:sp>
      <p:sp>
        <p:nvSpPr>
          <p:cNvPr id="46" name="TextBox 45"/>
          <p:cNvSpPr txBox="1"/>
          <p:nvPr/>
        </p:nvSpPr>
        <p:spPr>
          <a:xfrm>
            <a:off x="1219200" y="1524000"/>
            <a:ext cx="2798984" cy="584775"/>
          </a:xfrm>
          <a:prstGeom prst="rect">
            <a:avLst/>
          </a:prstGeom>
          <a:noFill/>
        </p:spPr>
        <p:txBody>
          <a:bodyPr wrap="square" rtlCol="0">
            <a:spAutoFit/>
          </a:bodyPr>
          <a:lstStyle/>
          <a:p>
            <a:r>
              <a:rPr lang="en-US" sz="1600" dirty="0">
                <a:latin typeface="Arial Black" pitchFamily="34" charset="0"/>
              </a:rPr>
              <a:t> Affirmation Amidst</a:t>
            </a:r>
          </a:p>
          <a:p>
            <a:r>
              <a:rPr lang="en-US" sz="1600" dirty="0">
                <a:latin typeface="Arial Black" pitchFamily="34" charset="0"/>
              </a:rPr>
              <a:t>         Affliction</a:t>
            </a:r>
          </a:p>
        </p:txBody>
      </p:sp>
      <p:sp>
        <p:nvSpPr>
          <p:cNvPr id="48" name="TextBox 47"/>
          <p:cNvSpPr txBox="1"/>
          <p:nvPr/>
        </p:nvSpPr>
        <p:spPr>
          <a:xfrm>
            <a:off x="3886200" y="1524000"/>
            <a:ext cx="1934825" cy="584775"/>
          </a:xfrm>
          <a:prstGeom prst="rect">
            <a:avLst/>
          </a:prstGeom>
          <a:noFill/>
        </p:spPr>
        <p:txBody>
          <a:bodyPr wrap="none" rtlCol="0">
            <a:spAutoFit/>
          </a:bodyPr>
          <a:lstStyle/>
          <a:p>
            <a:r>
              <a:rPr lang="en-US" sz="1600" dirty="0">
                <a:latin typeface="Arial Black" pitchFamily="34" charset="0"/>
              </a:rPr>
              <a:t>  Explanation of</a:t>
            </a:r>
          </a:p>
          <a:p>
            <a:r>
              <a:rPr lang="en-US" sz="1600" dirty="0">
                <a:latin typeface="Arial Black" pitchFamily="34" charset="0"/>
              </a:rPr>
              <a:t>      Prophecy</a:t>
            </a:r>
          </a:p>
        </p:txBody>
      </p:sp>
      <p:sp>
        <p:nvSpPr>
          <p:cNvPr id="49" name="TextBox 48"/>
          <p:cNvSpPr txBox="1"/>
          <p:nvPr/>
        </p:nvSpPr>
        <p:spPr>
          <a:xfrm>
            <a:off x="6019800" y="1524000"/>
            <a:ext cx="2940572" cy="584775"/>
          </a:xfrm>
          <a:prstGeom prst="rect">
            <a:avLst/>
          </a:prstGeom>
          <a:noFill/>
        </p:spPr>
        <p:txBody>
          <a:bodyPr wrap="square" rtlCol="0">
            <a:spAutoFit/>
          </a:bodyPr>
          <a:lstStyle/>
          <a:p>
            <a:r>
              <a:rPr lang="en-US" sz="1600" dirty="0">
                <a:latin typeface="Arial Black" pitchFamily="34" charset="0"/>
              </a:rPr>
              <a:t>       Clarification</a:t>
            </a:r>
          </a:p>
          <a:p>
            <a:r>
              <a:rPr lang="en-US" sz="1600" dirty="0">
                <a:latin typeface="Arial Black" pitchFamily="34" charset="0"/>
              </a:rPr>
              <a:t>  Regarding Response</a:t>
            </a:r>
          </a:p>
        </p:txBody>
      </p:sp>
      <p:sp>
        <p:nvSpPr>
          <p:cNvPr id="50" name="TextBox 49"/>
          <p:cNvSpPr txBox="1"/>
          <p:nvPr/>
        </p:nvSpPr>
        <p:spPr>
          <a:xfrm>
            <a:off x="1295400" y="2057400"/>
            <a:ext cx="2627861" cy="2246769"/>
          </a:xfrm>
          <a:prstGeom prst="rect">
            <a:avLst/>
          </a:prstGeom>
          <a:noFill/>
        </p:spPr>
        <p:txBody>
          <a:bodyPr wrap="square" rtlCol="0">
            <a:spAutoFit/>
          </a:bodyPr>
          <a:lstStyle/>
          <a:p>
            <a:r>
              <a:rPr lang="en-US" sz="1400" i="1" dirty="0"/>
              <a:t>“We ought always to give </a:t>
            </a:r>
          </a:p>
          <a:p>
            <a:r>
              <a:rPr lang="en-US" sz="1400" i="1" dirty="0"/>
              <a:t>thanks to God for you.” (1:3)</a:t>
            </a:r>
            <a:br>
              <a:rPr lang="en-US" sz="1400" i="1" dirty="0"/>
            </a:br>
            <a:endParaRPr lang="en-US" sz="1400" i="1" dirty="0"/>
          </a:p>
          <a:p>
            <a:r>
              <a:rPr lang="en-US" sz="1400" i="1" dirty="0"/>
              <a:t>“We…speak proudly of you</a:t>
            </a:r>
          </a:p>
          <a:p>
            <a:r>
              <a:rPr lang="en-US" sz="1400" i="1" dirty="0"/>
              <a:t>for your perseverance and</a:t>
            </a:r>
          </a:p>
          <a:p>
            <a:r>
              <a:rPr lang="en-US" sz="1400" i="1" dirty="0"/>
              <a:t>faith” (1:4)</a:t>
            </a:r>
            <a:br>
              <a:rPr lang="en-US" sz="1400" i="1" dirty="0"/>
            </a:br>
            <a:endParaRPr lang="en-US" sz="1400" i="1" dirty="0"/>
          </a:p>
          <a:p>
            <a:r>
              <a:rPr lang="en-US" sz="1400" i="1" dirty="0"/>
              <a:t>“We pray for you always”</a:t>
            </a:r>
          </a:p>
          <a:p>
            <a:r>
              <a:rPr lang="en-US" sz="1400" i="1" dirty="0"/>
              <a:t>                                   (1:11)</a:t>
            </a:r>
            <a:br>
              <a:rPr lang="en-US" sz="1400" i="1" dirty="0"/>
            </a:br>
            <a:endParaRPr lang="en-US" sz="1400" i="1" dirty="0"/>
          </a:p>
        </p:txBody>
      </p:sp>
      <p:sp>
        <p:nvSpPr>
          <p:cNvPr id="51" name="TextBox 50"/>
          <p:cNvSpPr txBox="1"/>
          <p:nvPr/>
        </p:nvSpPr>
        <p:spPr>
          <a:xfrm>
            <a:off x="3657600" y="2057401"/>
            <a:ext cx="2362200" cy="3046988"/>
          </a:xfrm>
          <a:prstGeom prst="rect">
            <a:avLst/>
          </a:prstGeom>
          <a:noFill/>
        </p:spPr>
        <p:txBody>
          <a:bodyPr wrap="square" rtlCol="0">
            <a:spAutoFit/>
          </a:bodyPr>
          <a:lstStyle/>
          <a:p>
            <a:r>
              <a:rPr lang="en-US" sz="1600" i="1" dirty="0"/>
              <a:t>“Let no one in any way</a:t>
            </a:r>
          </a:p>
          <a:p>
            <a:r>
              <a:rPr lang="en-US" sz="1600" i="1" dirty="0"/>
              <a:t>deceive you.” (2:3)</a:t>
            </a:r>
            <a:br>
              <a:rPr lang="en-US" sz="1600" i="1" dirty="0"/>
            </a:br>
            <a:br>
              <a:rPr lang="en-US" sz="1600" i="1" dirty="0"/>
            </a:br>
            <a:r>
              <a:rPr lang="en-US" sz="1600" dirty="0"/>
              <a:t>There will be apostasy and lawlessness…</a:t>
            </a:r>
            <a:br>
              <a:rPr lang="en-US" sz="1600" dirty="0"/>
            </a:br>
            <a:br>
              <a:rPr lang="en-US" sz="1600" dirty="0"/>
            </a:br>
            <a:br>
              <a:rPr lang="en-US" sz="1600" dirty="0"/>
            </a:br>
            <a:br>
              <a:rPr lang="en-US" sz="1600" dirty="0"/>
            </a:br>
            <a:br>
              <a:rPr lang="en-US" sz="1600" dirty="0"/>
            </a:br>
            <a:endParaRPr lang="en-US" sz="1600" dirty="0"/>
          </a:p>
          <a:p>
            <a:endParaRPr lang="en-US" sz="1600" i="1" dirty="0"/>
          </a:p>
          <a:p>
            <a:endParaRPr lang="en-US" sz="1600" i="1" dirty="0"/>
          </a:p>
        </p:txBody>
      </p:sp>
      <p:sp>
        <p:nvSpPr>
          <p:cNvPr id="55" name="TextBox 54"/>
          <p:cNvSpPr txBox="1"/>
          <p:nvPr/>
        </p:nvSpPr>
        <p:spPr>
          <a:xfrm>
            <a:off x="3429000" y="3505200"/>
            <a:ext cx="2895600" cy="338554"/>
          </a:xfrm>
          <a:prstGeom prst="rect">
            <a:avLst/>
          </a:prstGeom>
          <a:noFill/>
        </p:spPr>
        <p:txBody>
          <a:bodyPr wrap="square" rtlCol="0">
            <a:spAutoFit/>
          </a:bodyPr>
          <a:lstStyle/>
          <a:p>
            <a:r>
              <a:rPr lang="en-US" sz="1600" dirty="0"/>
              <a:t> “</a:t>
            </a:r>
            <a:r>
              <a:rPr lang="en-US" sz="1600" i="1" dirty="0"/>
              <a:t>So then…stand firm” (2:15) </a:t>
            </a:r>
            <a:endParaRPr lang="en-US" sz="1600" dirty="0"/>
          </a:p>
        </p:txBody>
      </p:sp>
      <p:sp>
        <p:nvSpPr>
          <p:cNvPr id="58" name="TextBox 57"/>
          <p:cNvSpPr txBox="1"/>
          <p:nvPr/>
        </p:nvSpPr>
        <p:spPr>
          <a:xfrm>
            <a:off x="5943600" y="2133600"/>
            <a:ext cx="2633001" cy="584775"/>
          </a:xfrm>
          <a:prstGeom prst="rect">
            <a:avLst/>
          </a:prstGeom>
          <a:noFill/>
        </p:spPr>
        <p:txBody>
          <a:bodyPr wrap="square" rtlCol="0">
            <a:spAutoFit/>
          </a:bodyPr>
          <a:lstStyle/>
          <a:p>
            <a:r>
              <a:rPr lang="en-US" sz="1600" i="1" dirty="0"/>
              <a:t>“We command you.” (3:6)</a:t>
            </a:r>
            <a:br>
              <a:rPr lang="en-US" sz="1600" i="1" dirty="0"/>
            </a:br>
            <a:endParaRPr lang="en-US" sz="1600" i="1" dirty="0"/>
          </a:p>
        </p:txBody>
      </p:sp>
      <p:sp>
        <p:nvSpPr>
          <p:cNvPr id="59" name="TextBox 58"/>
          <p:cNvSpPr txBox="1"/>
          <p:nvPr/>
        </p:nvSpPr>
        <p:spPr>
          <a:xfrm>
            <a:off x="5943600" y="2514600"/>
            <a:ext cx="2853589" cy="1323439"/>
          </a:xfrm>
          <a:prstGeom prst="rect">
            <a:avLst/>
          </a:prstGeom>
          <a:noFill/>
        </p:spPr>
        <p:txBody>
          <a:bodyPr wrap="square" rtlCol="0">
            <a:spAutoFit/>
          </a:bodyPr>
          <a:lstStyle/>
          <a:p>
            <a:r>
              <a:rPr lang="en-US" sz="1600" i="1" dirty="0"/>
              <a:t> If anyone does not obey (3:14)</a:t>
            </a:r>
            <a:br>
              <a:rPr lang="en-US" sz="1600" i="1" dirty="0"/>
            </a:br>
            <a:endParaRPr lang="en-US" sz="1600" i="1" dirty="0"/>
          </a:p>
          <a:p>
            <a:r>
              <a:rPr lang="en-US" sz="1600" i="1" dirty="0"/>
              <a:t>“May the Lord of peace </a:t>
            </a:r>
          </a:p>
          <a:p>
            <a:r>
              <a:rPr lang="en-US" sz="1600" i="1" dirty="0"/>
              <a:t>Himself continually grant </a:t>
            </a:r>
          </a:p>
          <a:p>
            <a:r>
              <a:rPr lang="en-US" sz="1600" i="1" dirty="0"/>
              <a:t>you peace.” (3:16)</a:t>
            </a:r>
          </a:p>
        </p:txBody>
      </p:sp>
      <p:sp>
        <p:nvSpPr>
          <p:cNvPr id="62" name="TextBox 61"/>
          <p:cNvSpPr txBox="1"/>
          <p:nvPr/>
        </p:nvSpPr>
        <p:spPr>
          <a:xfrm>
            <a:off x="0" y="4267200"/>
            <a:ext cx="1143000" cy="338554"/>
          </a:xfrm>
          <a:prstGeom prst="rect">
            <a:avLst/>
          </a:prstGeom>
          <a:noFill/>
        </p:spPr>
        <p:txBody>
          <a:bodyPr wrap="square" rtlCol="0">
            <a:spAutoFit/>
          </a:bodyPr>
          <a:lstStyle/>
          <a:p>
            <a:r>
              <a:rPr lang="en-US" sz="1600" b="1" dirty="0"/>
              <a:t>Question</a:t>
            </a:r>
          </a:p>
        </p:txBody>
      </p:sp>
      <p:sp>
        <p:nvSpPr>
          <p:cNvPr id="63" name="TextBox 62"/>
          <p:cNvSpPr txBox="1"/>
          <p:nvPr/>
        </p:nvSpPr>
        <p:spPr>
          <a:xfrm>
            <a:off x="0" y="4724400"/>
            <a:ext cx="1137863" cy="338554"/>
          </a:xfrm>
          <a:prstGeom prst="rect">
            <a:avLst/>
          </a:prstGeom>
          <a:noFill/>
        </p:spPr>
        <p:txBody>
          <a:bodyPr wrap="square" rtlCol="0">
            <a:spAutoFit/>
          </a:bodyPr>
          <a:lstStyle/>
          <a:p>
            <a:r>
              <a:rPr lang="en-US" sz="1600" b="1" dirty="0"/>
              <a:t>Contrasts</a:t>
            </a:r>
          </a:p>
        </p:txBody>
      </p:sp>
      <p:sp>
        <p:nvSpPr>
          <p:cNvPr id="64" name="TextBox 63"/>
          <p:cNvSpPr txBox="1"/>
          <p:nvPr/>
        </p:nvSpPr>
        <p:spPr>
          <a:xfrm>
            <a:off x="-152400" y="5105400"/>
            <a:ext cx="1332851" cy="338554"/>
          </a:xfrm>
          <a:prstGeom prst="rect">
            <a:avLst/>
          </a:prstGeom>
          <a:noFill/>
        </p:spPr>
        <p:txBody>
          <a:bodyPr wrap="square" rtlCol="0">
            <a:spAutoFit/>
          </a:bodyPr>
          <a:lstStyle/>
          <a:p>
            <a:r>
              <a:rPr lang="en-US" sz="1600" b="1" dirty="0"/>
              <a:t>   Statement</a:t>
            </a:r>
          </a:p>
        </p:txBody>
      </p:sp>
      <p:sp>
        <p:nvSpPr>
          <p:cNvPr id="65" name="TextBox 64"/>
          <p:cNvSpPr txBox="1"/>
          <p:nvPr/>
        </p:nvSpPr>
        <p:spPr>
          <a:xfrm>
            <a:off x="0" y="5410200"/>
            <a:ext cx="986167" cy="338554"/>
          </a:xfrm>
          <a:prstGeom prst="rect">
            <a:avLst/>
          </a:prstGeom>
          <a:noFill/>
        </p:spPr>
        <p:txBody>
          <a:bodyPr wrap="square" rtlCol="0">
            <a:spAutoFit/>
          </a:bodyPr>
          <a:lstStyle/>
          <a:p>
            <a:r>
              <a:rPr lang="en-US" sz="1600" b="1" dirty="0"/>
              <a:t>Emphasis</a:t>
            </a:r>
          </a:p>
        </p:txBody>
      </p:sp>
      <p:sp>
        <p:nvSpPr>
          <p:cNvPr id="66" name="TextBox 65"/>
          <p:cNvSpPr txBox="1"/>
          <p:nvPr/>
        </p:nvSpPr>
        <p:spPr>
          <a:xfrm>
            <a:off x="-304800" y="5791200"/>
            <a:ext cx="1560272" cy="338554"/>
          </a:xfrm>
          <a:prstGeom prst="rect">
            <a:avLst/>
          </a:prstGeom>
          <a:noFill/>
        </p:spPr>
        <p:txBody>
          <a:bodyPr wrap="square" rtlCol="0">
            <a:spAutoFit/>
          </a:bodyPr>
          <a:lstStyle/>
          <a:p>
            <a:r>
              <a:rPr lang="en-US" sz="1600" b="1" dirty="0"/>
              <a:t>      </a:t>
            </a:r>
            <a:r>
              <a:rPr lang="en-US" sz="1400" b="1" dirty="0"/>
              <a:t>Main Theme</a:t>
            </a:r>
          </a:p>
        </p:txBody>
      </p:sp>
      <p:cxnSp>
        <p:nvCxnSpPr>
          <p:cNvPr id="67" name="Straight Connector 66"/>
          <p:cNvCxnSpPr/>
          <p:nvPr/>
        </p:nvCxnSpPr>
        <p:spPr>
          <a:xfrm>
            <a:off x="0" y="61722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0" y="6172200"/>
            <a:ext cx="1054776" cy="307777"/>
          </a:xfrm>
          <a:prstGeom prst="rect">
            <a:avLst/>
          </a:prstGeom>
          <a:noFill/>
        </p:spPr>
        <p:txBody>
          <a:bodyPr wrap="none" rtlCol="0">
            <a:spAutoFit/>
          </a:bodyPr>
          <a:lstStyle/>
          <a:p>
            <a:r>
              <a:rPr lang="en-US" sz="1400" b="1" dirty="0"/>
              <a:t>  Key Verses</a:t>
            </a:r>
          </a:p>
        </p:txBody>
      </p:sp>
      <p:sp>
        <p:nvSpPr>
          <p:cNvPr id="69" name="TextBox 68"/>
          <p:cNvSpPr txBox="1"/>
          <p:nvPr/>
        </p:nvSpPr>
        <p:spPr>
          <a:xfrm>
            <a:off x="1143000" y="4267200"/>
            <a:ext cx="2404452" cy="369332"/>
          </a:xfrm>
          <a:prstGeom prst="rect">
            <a:avLst/>
          </a:prstGeom>
          <a:noFill/>
        </p:spPr>
        <p:txBody>
          <a:bodyPr wrap="square" rtlCol="0">
            <a:spAutoFit/>
          </a:bodyPr>
          <a:lstStyle/>
          <a:p>
            <a:r>
              <a:rPr lang="en-US" dirty="0"/>
              <a:t>Why are we suffering?</a:t>
            </a:r>
          </a:p>
        </p:txBody>
      </p:sp>
      <p:sp>
        <p:nvSpPr>
          <p:cNvPr id="70" name="TextBox 69"/>
          <p:cNvSpPr txBox="1"/>
          <p:nvPr/>
        </p:nvSpPr>
        <p:spPr>
          <a:xfrm>
            <a:off x="3657600" y="4267200"/>
            <a:ext cx="1965090" cy="369332"/>
          </a:xfrm>
          <a:prstGeom prst="rect">
            <a:avLst/>
          </a:prstGeom>
          <a:noFill/>
        </p:spPr>
        <p:txBody>
          <a:bodyPr wrap="none" rtlCol="0">
            <a:spAutoFit/>
          </a:bodyPr>
          <a:lstStyle/>
          <a:p>
            <a:r>
              <a:rPr lang="en-US" dirty="0"/>
              <a:t>   What will occur?</a:t>
            </a:r>
          </a:p>
        </p:txBody>
      </p:sp>
      <p:sp>
        <p:nvSpPr>
          <p:cNvPr id="72" name="TextBox 71"/>
          <p:cNvSpPr txBox="1"/>
          <p:nvPr/>
        </p:nvSpPr>
        <p:spPr>
          <a:xfrm>
            <a:off x="6248400" y="4267200"/>
            <a:ext cx="2028273" cy="369332"/>
          </a:xfrm>
          <a:prstGeom prst="rect">
            <a:avLst/>
          </a:prstGeom>
          <a:noFill/>
        </p:spPr>
        <p:txBody>
          <a:bodyPr wrap="square" rtlCol="0">
            <a:spAutoFit/>
          </a:bodyPr>
          <a:lstStyle/>
          <a:p>
            <a:r>
              <a:rPr lang="en-US" dirty="0"/>
              <a:t>How do I respond?</a:t>
            </a:r>
          </a:p>
        </p:txBody>
      </p:sp>
      <p:sp>
        <p:nvSpPr>
          <p:cNvPr id="74" name="TextBox 73"/>
          <p:cNvSpPr txBox="1"/>
          <p:nvPr/>
        </p:nvSpPr>
        <p:spPr>
          <a:xfrm>
            <a:off x="1143000" y="4648200"/>
            <a:ext cx="2096279" cy="369332"/>
          </a:xfrm>
          <a:prstGeom prst="rect">
            <a:avLst/>
          </a:prstGeom>
          <a:noFill/>
        </p:spPr>
        <p:txBody>
          <a:bodyPr wrap="none" rtlCol="0">
            <a:spAutoFit/>
          </a:bodyPr>
          <a:lstStyle/>
          <a:p>
            <a:r>
              <a:rPr lang="en-US" dirty="0"/>
              <a:t>    Peace amidst pain</a:t>
            </a:r>
          </a:p>
        </p:txBody>
      </p:sp>
      <p:sp>
        <p:nvSpPr>
          <p:cNvPr id="76" name="TextBox 75"/>
          <p:cNvSpPr txBox="1"/>
          <p:nvPr/>
        </p:nvSpPr>
        <p:spPr>
          <a:xfrm>
            <a:off x="3473693" y="4648200"/>
            <a:ext cx="2850907" cy="369332"/>
          </a:xfrm>
          <a:prstGeom prst="rect">
            <a:avLst/>
          </a:prstGeom>
          <a:noFill/>
        </p:spPr>
        <p:txBody>
          <a:bodyPr wrap="square" rtlCol="0">
            <a:spAutoFit/>
          </a:bodyPr>
          <a:lstStyle/>
          <a:p>
            <a:r>
              <a:rPr lang="en-US" dirty="0"/>
              <a:t>Lawlessness vs. restraint</a:t>
            </a:r>
          </a:p>
        </p:txBody>
      </p:sp>
      <p:sp>
        <p:nvSpPr>
          <p:cNvPr id="78" name="TextBox 77"/>
          <p:cNvSpPr txBox="1"/>
          <p:nvPr/>
        </p:nvSpPr>
        <p:spPr>
          <a:xfrm>
            <a:off x="6248400" y="4648200"/>
            <a:ext cx="1987019" cy="369332"/>
          </a:xfrm>
          <a:prstGeom prst="rect">
            <a:avLst/>
          </a:prstGeom>
          <a:noFill/>
        </p:spPr>
        <p:txBody>
          <a:bodyPr wrap="none" rtlCol="0">
            <a:spAutoFit/>
          </a:bodyPr>
          <a:lstStyle/>
          <a:p>
            <a:r>
              <a:rPr lang="en-US" dirty="0"/>
              <a:t>Work while waiting</a:t>
            </a:r>
          </a:p>
        </p:txBody>
      </p:sp>
      <p:sp>
        <p:nvSpPr>
          <p:cNvPr id="79" name="TextBox 78"/>
          <p:cNvSpPr txBox="1"/>
          <p:nvPr/>
        </p:nvSpPr>
        <p:spPr>
          <a:xfrm>
            <a:off x="1295400" y="5029200"/>
            <a:ext cx="1892185" cy="369332"/>
          </a:xfrm>
          <a:prstGeom prst="rect">
            <a:avLst/>
          </a:prstGeom>
          <a:noFill/>
        </p:spPr>
        <p:txBody>
          <a:bodyPr wrap="none" rtlCol="0">
            <a:spAutoFit/>
          </a:bodyPr>
          <a:lstStyle/>
          <a:p>
            <a:r>
              <a:rPr lang="en-US" dirty="0"/>
              <a:t>   The Lord knows!</a:t>
            </a:r>
          </a:p>
        </p:txBody>
      </p:sp>
      <p:sp>
        <p:nvSpPr>
          <p:cNvPr id="80" name="TextBox 79"/>
          <p:cNvSpPr txBox="1"/>
          <p:nvPr/>
        </p:nvSpPr>
        <p:spPr>
          <a:xfrm>
            <a:off x="3505200" y="4953000"/>
            <a:ext cx="2362200" cy="584775"/>
          </a:xfrm>
          <a:prstGeom prst="rect">
            <a:avLst/>
          </a:prstGeom>
          <a:noFill/>
        </p:spPr>
        <p:txBody>
          <a:bodyPr wrap="square" rtlCol="0">
            <a:spAutoFit/>
          </a:bodyPr>
          <a:lstStyle/>
          <a:p>
            <a:r>
              <a:rPr lang="en-US" sz="1600" dirty="0"/>
              <a:t>The “day of the Lord” has not yet come!</a:t>
            </a:r>
          </a:p>
        </p:txBody>
      </p:sp>
      <p:sp>
        <p:nvSpPr>
          <p:cNvPr id="81" name="TextBox 80"/>
          <p:cNvSpPr txBox="1"/>
          <p:nvPr/>
        </p:nvSpPr>
        <p:spPr>
          <a:xfrm>
            <a:off x="6019800" y="4953000"/>
            <a:ext cx="2595454" cy="584775"/>
          </a:xfrm>
          <a:prstGeom prst="rect">
            <a:avLst/>
          </a:prstGeom>
          <a:noFill/>
        </p:spPr>
        <p:txBody>
          <a:bodyPr wrap="square" rtlCol="0">
            <a:spAutoFit/>
          </a:bodyPr>
          <a:lstStyle/>
          <a:p>
            <a:r>
              <a:rPr lang="en-US" sz="1600" dirty="0"/>
              <a:t>“Do not grow weary of doing</a:t>
            </a:r>
          </a:p>
          <a:p>
            <a:r>
              <a:rPr lang="en-US" sz="1600" dirty="0"/>
              <a:t>Good.” (3:13)</a:t>
            </a:r>
          </a:p>
        </p:txBody>
      </p:sp>
      <p:sp>
        <p:nvSpPr>
          <p:cNvPr id="85" name="TextBox 84"/>
          <p:cNvSpPr txBox="1"/>
          <p:nvPr/>
        </p:nvSpPr>
        <p:spPr>
          <a:xfrm>
            <a:off x="1219200" y="5486400"/>
            <a:ext cx="1639680" cy="369332"/>
          </a:xfrm>
          <a:prstGeom prst="rect">
            <a:avLst/>
          </a:prstGeom>
          <a:noFill/>
        </p:spPr>
        <p:txBody>
          <a:bodyPr wrap="none" rtlCol="0">
            <a:spAutoFit/>
          </a:bodyPr>
          <a:lstStyle/>
          <a:p>
            <a:r>
              <a:rPr lang="en-US" dirty="0"/>
              <a:t>Commendation</a:t>
            </a:r>
          </a:p>
        </p:txBody>
      </p:sp>
      <p:sp>
        <p:nvSpPr>
          <p:cNvPr id="86" name="TextBox 85"/>
          <p:cNvSpPr txBox="1"/>
          <p:nvPr/>
        </p:nvSpPr>
        <p:spPr>
          <a:xfrm>
            <a:off x="3810000" y="5486400"/>
            <a:ext cx="1447800" cy="369332"/>
          </a:xfrm>
          <a:prstGeom prst="rect">
            <a:avLst/>
          </a:prstGeom>
          <a:noFill/>
        </p:spPr>
        <p:txBody>
          <a:bodyPr wrap="square" rtlCol="0">
            <a:spAutoFit/>
          </a:bodyPr>
          <a:lstStyle/>
          <a:p>
            <a:r>
              <a:rPr lang="en-US" dirty="0"/>
              <a:t>   Correction</a:t>
            </a:r>
          </a:p>
        </p:txBody>
      </p:sp>
      <p:sp>
        <p:nvSpPr>
          <p:cNvPr id="88" name="TextBox 87"/>
          <p:cNvSpPr txBox="1"/>
          <p:nvPr/>
        </p:nvSpPr>
        <p:spPr>
          <a:xfrm>
            <a:off x="6629400" y="5486400"/>
            <a:ext cx="1305935" cy="369332"/>
          </a:xfrm>
          <a:prstGeom prst="rect">
            <a:avLst/>
          </a:prstGeom>
          <a:noFill/>
        </p:spPr>
        <p:txBody>
          <a:bodyPr wrap="none" rtlCol="0">
            <a:spAutoFit/>
          </a:bodyPr>
          <a:lstStyle/>
          <a:p>
            <a:r>
              <a:rPr lang="en-US" dirty="0"/>
              <a:t>Clarification</a:t>
            </a:r>
          </a:p>
        </p:txBody>
      </p:sp>
      <p:sp>
        <p:nvSpPr>
          <p:cNvPr id="89" name="TextBox 88"/>
          <p:cNvSpPr txBox="1"/>
          <p:nvPr/>
        </p:nvSpPr>
        <p:spPr>
          <a:xfrm>
            <a:off x="990600" y="5791200"/>
            <a:ext cx="7848600" cy="338554"/>
          </a:xfrm>
          <a:prstGeom prst="rect">
            <a:avLst/>
          </a:prstGeom>
          <a:noFill/>
        </p:spPr>
        <p:txBody>
          <a:bodyPr wrap="square" rtlCol="0">
            <a:spAutoFit/>
          </a:bodyPr>
          <a:lstStyle/>
          <a:p>
            <a:r>
              <a:rPr lang="en-US" sz="1600" dirty="0"/>
              <a:t>                       The hope of Christ’s return motivates us to live responsibly for Him .</a:t>
            </a:r>
          </a:p>
        </p:txBody>
      </p:sp>
      <p:sp>
        <p:nvSpPr>
          <p:cNvPr id="90" name="TextBox 89"/>
          <p:cNvSpPr txBox="1"/>
          <p:nvPr/>
        </p:nvSpPr>
        <p:spPr>
          <a:xfrm>
            <a:off x="3581400" y="6172200"/>
            <a:ext cx="2209800" cy="369332"/>
          </a:xfrm>
          <a:prstGeom prst="rect">
            <a:avLst/>
          </a:prstGeom>
          <a:noFill/>
        </p:spPr>
        <p:txBody>
          <a:bodyPr wrap="square" rtlCol="0">
            <a:spAutoFit/>
          </a:bodyPr>
          <a:lstStyle/>
          <a:p>
            <a:r>
              <a:rPr lang="en-US" dirty="0"/>
              <a:t>     1:11-12; 2:13-15</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1 Timothy</a:t>
            </a:r>
          </a:p>
        </p:txBody>
      </p:sp>
      <p:sp>
        <p:nvSpPr>
          <p:cNvPr id="3" name="Content Placeholder 2"/>
          <p:cNvSpPr>
            <a:spLocks noGrp="1"/>
          </p:cNvSpPr>
          <p:nvPr>
            <p:ph idx="1"/>
          </p:nvPr>
        </p:nvSpPr>
        <p:spPr>
          <a:xfrm>
            <a:off x="762000" y="1371600"/>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Modified From God's Masterwork - Swindoll</a:t>
            </a:r>
          </a:p>
        </p:txBody>
      </p:sp>
      <p:cxnSp>
        <p:nvCxnSpPr>
          <p:cNvPr id="5" name="Straight Connector 4"/>
          <p:cNvCxnSpPr/>
          <p:nvPr/>
        </p:nvCxnSpPr>
        <p:spPr>
          <a:xfrm rot="5400000">
            <a:off x="-304800" y="2819400"/>
            <a:ext cx="29718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200900" y="2857500"/>
            <a:ext cx="28956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4419600"/>
            <a:ext cx="74676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0" y="5486400"/>
            <a:ext cx="21336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505700" y="5448300"/>
            <a:ext cx="2057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66800" y="6553200"/>
            <a:ext cx="74676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7150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flipV="1">
            <a:off x="1143000" y="4255532"/>
            <a:ext cx="2743200" cy="369332"/>
          </a:xfrm>
          <a:prstGeom prst="rect">
            <a:avLst/>
          </a:prstGeom>
          <a:noFill/>
        </p:spPr>
        <p:txBody>
          <a:bodyPr wrap="square" rtlCol="0">
            <a:spAutoFit/>
          </a:bodyPr>
          <a:lstStyle/>
          <a:p>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1143000" y="4038600"/>
            <a:ext cx="1905000" cy="369332"/>
          </a:xfrm>
          <a:prstGeom prst="rect">
            <a:avLst/>
          </a:prstGeom>
          <a:noFill/>
        </p:spPr>
        <p:txBody>
          <a:bodyPr wrap="square" rtlCol="0">
            <a:spAutoFit/>
          </a:bodyPr>
          <a:lstStyle/>
          <a:p>
            <a:r>
              <a:rPr lang="en-US" dirty="0"/>
              <a:t>      Chapter 1</a:t>
            </a:r>
          </a:p>
        </p:txBody>
      </p:sp>
      <p:sp>
        <p:nvSpPr>
          <p:cNvPr id="118" name="TextBox 117"/>
          <p:cNvSpPr txBox="1"/>
          <p:nvPr/>
        </p:nvSpPr>
        <p:spPr>
          <a:xfrm>
            <a:off x="2819400" y="4038600"/>
            <a:ext cx="1828800" cy="369332"/>
          </a:xfrm>
          <a:prstGeom prst="rect">
            <a:avLst/>
          </a:prstGeom>
          <a:noFill/>
        </p:spPr>
        <p:txBody>
          <a:bodyPr wrap="square" rtlCol="0">
            <a:spAutoFit/>
          </a:bodyPr>
          <a:lstStyle/>
          <a:p>
            <a:r>
              <a:rPr lang="en-US" sz="1600" dirty="0"/>
              <a:t>       </a:t>
            </a:r>
            <a:r>
              <a:rPr lang="en-US" dirty="0"/>
              <a:t>Chapters  2-3</a:t>
            </a:r>
          </a:p>
        </p:txBody>
      </p:sp>
      <p:sp>
        <p:nvSpPr>
          <p:cNvPr id="132" name="TextBox 131"/>
          <p:cNvSpPr txBox="1"/>
          <p:nvPr/>
        </p:nvSpPr>
        <p:spPr>
          <a:xfrm>
            <a:off x="1676400" y="4038600"/>
            <a:ext cx="16764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cxnSp>
        <p:nvCxnSpPr>
          <p:cNvPr id="53" name="Straight Connector 52"/>
          <p:cNvCxnSpPr/>
          <p:nvPr/>
        </p:nvCxnSpPr>
        <p:spPr>
          <a:xfrm rot="5400000">
            <a:off x="1600200" y="2819400"/>
            <a:ext cx="29718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3390900" y="2933700"/>
            <a:ext cx="2819400" cy="1524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0" y="4800600"/>
            <a:ext cx="84582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0" y="51816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5715000" y="4038600"/>
            <a:ext cx="2819400" cy="369332"/>
          </a:xfrm>
          <a:prstGeom prst="rect">
            <a:avLst/>
          </a:prstGeom>
          <a:noFill/>
        </p:spPr>
        <p:txBody>
          <a:bodyPr wrap="square" rtlCol="0">
            <a:spAutoFit/>
          </a:bodyPr>
          <a:lstStyle/>
          <a:p>
            <a:r>
              <a:rPr lang="en-US" sz="1600" dirty="0"/>
              <a:t>     </a:t>
            </a:r>
            <a:r>
              <a:rPr lang="en-US" dirty="0"/>
              <a:t>Chapters</a:t>
            </a:r>
            <a:r>
              <a:rPr lang="en-US" sz="1600" dirty="0"/>
              <a:t> 4-6</a:t>
            </a:r>
          </a:p>
        </p:txBody>
      </p:sp>
      <p:cxnSp>
        <p:nvCxnSpPr>
          <p:cNvPr id="104" name="Straight Connector 103"/>
          <p:cNvCxnSpPr/>
          <p:nvPr/>
        </p:nvCxnSpPr>
        <p:spPr>
          <a:xfrm rot="5400000">
            <a:off x="4343400" y="4800600"/>
            <a:ext cx="762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rot="5400000">
            <a:off x="2781300" y="4991100"/>
            <a:ext cx="381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1065226" y="5638800"/>
            <a:ext cx="7850174" cy="923330"/>
          </a:xfrm>
          <a:prstGeom prst="rect">
            <a:avLst/>
          </a:prstGeom>
          <a:noFill/>
        </p:spPr>
        <p:txBody>
          <a:bodyPr wrap="square" rtlCol="0">
            <a:spAutoFit/>
          </a:bodyPr>
          <a:lstStyle/>
          <a:p>
            <a:r>
              <a:rPr lang="en-US" b="1" i="1" dirty="0"/>
              <a:t>…”I am writing these things to you so that, if I delay; you may know how one </a:t>
            </a:r>
          </a:p>
          <a:p>
            <a:r>
              <a:rPr lang="en-US" b="1" i="1" dirty="0"/>
              <a:t>ought to behave in the household of God, which is the church of the living </a:t>
            </a:r>
          </a:p>
          <a:p>
            <a:r>
              <a:rPr lang="en-US" b="1" i="1" dirty="0"/>
              <a:t>God, a pillar and buttress of the truth.” </a:t>
            </a:r>
            <a:r>
              <a:rPr lang="en-US" dirty="0"/>
              <a:t>(3:14-15 - ESV) </a:t>
            </a:r>
          </a:p>
        </p:txBody>
      </p:sp>
      <p:sp>
        <p:nvSpPr>
          <p:cNvPr id="64" name="TextBox 63"/>
          <p:cNvSpPr txBox="1"/>
          <p:nvPr/>
        </p:nvSpPr>
        <p:spPr>
          <a:xfrm>
            <a:off x="381000" y="5715000"/>
            <a:ext cx="762000" cy="646331"/>
          </a:xfrm>
          <a:prstGeom prst="rect">
            <a:avLst/>
          </a:prstGeom>
          <a:noFill/>
        </p:spPr>
        <p:txBody>
          <a:bodyPr wrap="square" rtlCol="0">
            <a:spAutoFit/>
          </a:bodyPr>
          <a:lstStyle/>
          <a:p>
            <a:r>
              <a:rPr lang="en-US" dirty="0"/>
              <a:t>Key </a:t>
            </a:r>
          </a:p>
          <a:p>
            <a:r>
              <a:rPr lang="en-US" dirty="0"/>
              <a:t>Verse</a:t>
            </a:r>
          </a:p>
        </p:txBody>
      </p:sp>
      <p:sp>
        <p:nvSpPr>
          <p:cNvPr id="65" name="TextBox 64"/>
          <p:cNvSpPr txBox="1"/>
          <p:nvPr/>
        </p:nvSpPr>
        <p:spPr>
          <a:xfrm>
            <a:off x="152400" y="5181600"/>
            <a:ext cx="939681" cy="369332"/>
          </a:xfrm>
          <a:prstGeom prst="rect">
            <a:avLst/>
          </a:prstGeom>
          <a:noFill/>
        </p:spPr>
        <p:txBody>
          <a:bodyPr wrap="none" rtlCol="0">
            <a:spAutoFit/>
          </a:bodyPr>
          <a:lstStyle/>
          <a:p>
            <a:r>
              <a:rPr lang="en-US" dirty="0"/>
              <a:t>  Theme</a:t>
            </a:r>
          </a:p>
        </p:txBody>
      </p:sp>
      <p:sp>
        <p:nvSpPr>
          <p:cNvPr id="66" name="TextBox 65"/>
          <p:cNvSpPr txBox="1"/>
          <p:nvPr/>
        </p:nvSpPr>
        <p:spPr>
          <a:xfrm>
            <a:off x="-76200" y="4800600"/>
            <a:ext cx="1533880" cy="369332"/>
          </a:xfrm>
          <a:prstGeom prst="rect">
            <a:avLst/>
          </a:prstGeom>
          <a:noFill/>
        </p:spPr>
        <p:txBody>
          <a:bodyPr wrap="square" rtlCol="0">
            <a:spAutoFit/>
          </a:bodyPr>
          <a:lstStyle/>
          <a:p>
            <a:r>
              <a:rPr lang="en-US" dirty="0"/>
              <a:t>Command</a:t>
            </a:r>
          </a:p>
        </p:txBody>
      </p:sp>
      <p:sp>
        <p:nvSpPr>
          <p:cNvPr id="67" name="TextBox 66"/>
          <p:cNvSpPr txBox="1"/>
          <p:nvPr/>
        </p:nvSpPr>
        <p:spPr>
          <a:xfrm>
            <a:off x="0" y="4419600"/>
            <a:ext cx="1220321" cy="369332"/>
          </a:xfrm>
          <a:prstGeom prst="rect">
            <a:avLst/>
          </a:prstGeom>
          <a:noFill/>
        </p:spPr>
        <p:txBody>
          <a:bodyPr wrap="square" rtlCol="0">
            <a:spAutoFit/>
          </a:bodyPr>
          <a:lstStyle/>
          <a:p>
            <a:r>
              <a:rPr lang="en-US" dirty="0"/>
              <a:t>Emphasis</a:t>
            </a:r>
          </a:p>
        </p:txBody>
      </p:sp>
      <p:sp>
        <p:nvSpPr>
          <p:cNvPr id="68" name="TextBox 67"/>
          <p:cNvSpPr txBox="1"/>
          <p:nvPr/>
        </p:nvSpPr>
        <p:spPr>
          <a:xfrm>
            <a:off x="228600" y="1524000"/>
            <a:ext cx="875368" cy="369332"/>
          </a:xfrm>
          <a:prstGeom prst="rect">
            <a:avLst/>
          </a:prstGeom>
          <a:noFill/>
        </p:spPr>
        <p:txBody>
          <a:bodyPr wrap="none" rtlCol="0">
            <a:spAutoFit/>
          </a:bodyPr>
          <a:lstStyle/>
          <a:p>
            <a:r>
              <a:rPr lang="en-US" b="1" dirty="0"/>
              <a:t>A.D. 64</a:t>
            </a:r>
          </a:p>
        </p:txBody>
      </p:sp>
      <p:sp>
        <p:nvSpPr>
          <p:cNvPr id="69" name="TextBox 68"/>
          <p:cNvSpPr txBox="1"/>
          <p:nvPr/>
        </p:nvSpPr>
        <p:spPr>
          <a:xfrm>
            <a:off x="1219200" y="1447800"/>
            <a:ext cx="2484884" cy="830997"/>
          </a:xfrm>
          <a:prstGeom prst="rect">
            <a:avLst/>
          </a:prstGeom>
          <a:noFill/>
        </p:spPr>
        <p:txBody>
          <a:bodyPr wrap="square" rtlCol="0">
            <a:spAutoFit/>
          </a:bodyPr>
          <a:lstStyle/>
          <a:p>
            <a:r>
              <a:rPr lang="en-US" sz="1600" dirty="0">
                <a:latin typeface="Arial Black" pitchFamily="34" charset="0"/>
              </a:rPr>
              <a:t>     </a:t>
            </a:r>
            <a:r>
              <a:rPr lang="en-US" sz="1600" dirty="0">
                <a:solidFill>
                  <a:srgbClr val="FFFF00"/>
                </a:solidFill>
                <a:latin typeface="Arial Black" pitchFamily="34" charset="0"/>
              </a:rPr>
              <a:t>Personal</a:t>
            </a:r>
          </a:p>
          <a:p>
            <a:r>
              <a:rPr lang="en-US" sz="1600" dirty="0">
                <a:solidFill>
                  <a:srgbClr val="FFFF00"/>
                </a:solidFill>
                <a:latin typeface="Arial Black" pitchFamily="34" charset="0"/>
              </a:rPr>
              <a:t>Encouragement</a:t>
            </a:r>
          </a:p>
          <a:p>
            <a:r>
              <a:rPr lang="en-US" sz="1600" dirty="0">
                <a:solidFill>
                  <a:srgbClr val="FFFF00"/>
                </a:solidFill>
                <a:latin typeface="Arial Black" pitchFamily="34" charset="0"/>
              </a:rPr>
              <a:t>and Exhortation</a:t>
            </a:r>
          </a:p>
        </p:txBody>
      </p:sp>
      <p:sp>
        <p:nvSpPr>
          <p:cNvPr id="70" name="TextBox 69"/>
          <p:cNvSpPr txBox="1"/>
          <p:nvPr/>
        </p:nvSpPr>
        <p:spPr>
          <a:xfrm rot="267181">
            <a:off x="762000" y="2358983"/>
            <a:ext cx="461665" cy="1599797"/>
          </a:xfrm>
          <a:prstGeom prst="rect">
            <a:avLst/>
          </a:prstGeom>
          <a:noFill/>
        </p:spPr>
        <p:txBody>
          <a:bodyPr vert="vert270" wrap="none" rtlCol="0">
            <a:spAutoFit/>
          </a:bodyPr>
          <a:lstStyle/>
          <a:p>
            <a:r>
              <a:rPr lang="en-US" b="1" dirty="0"/>
              <a:t>Greeting (1:1-2)</a:t>
            </a:r>
          </a:p>
        </p:txBody>
      </p:sp>
      <p:sp>
        <p:nvSpPr>
          <p:cNvPr id="76" name="TextBox 75"/>
          <p:cNvSpPr txBox="1"/>
          <p:nvPr/>
        </p:nvSpPr>
        <p:spPr>
          <a:xfrm>
            <a:off x="1219200" y="2362200"/>
            <a:ext cx="2133600" cy="1200329"/>
          </a:xfrm>
          <a:prstGeom prst="rect">
            <a:avLst/>
          </a:prstGeom>
          <a:noFill/>
        </p:spPr>
        <p:txBody>
          <a:bodyPr wrap="square" rtlCol="0">
            <a:spAutoFit/>
          </a:bodyPr>
          <a:lstStyle/>
          <a:p>
            <a:pPr>
              <a:buFont typeface="Arial" pitchFamily="34" charset="0"/>
              <a:buChar char="•"/>
            </a:pPr>
            <a:r>
              <a:rPr lang="en-US" b="1" dirty="0"/>
              <a:t>Timothy’s task</a:t>
            </a:r>
          </a:p>
          <a:p>
            <a:pPr>
              <a:buFont typeface="Arial" pitchFamily="34" charset="0"/>
              <a:buChar char="•"/>
            </a:pPr>
            <a:r>
              <a:rPr lang="en-US" b="1" dirty="0"/>
              <a:t>Paul’s testimony</a:t>
            </a:r>
          </a:p>
          <a:p>
            <a:pPr>
              <a:buFont typeface="Arial" pitchFamily="34" charset="0"/>
              <a:buChar char="•"/>
            </a:pPr>
            <a:r>
              <a:rPr lang="en-US" b="1" dirty="0"/>
              <a:t>      Gospel’s   </a:t>
            </a:r>
            <a:br>
              <a:rPr lang="en-US" b="1" dirty="0"/>
            </a:br>
            <a:r>
              <a:rPr lang="en-US" b="1" dirty="0"/>
              <a:t> trustworthiness</a:t>
            </a:r>
          </a:p>
        </p:txBody>
      </p:sp>
      <p:sp>
        <p:nvSpPr>
          <p:cNvPr id="78" name="TextBox 77"/>
          <p:cNvSpPr txBox="1"/>
          <p:nvPr/>
        </p:nvSpPr>
        <p:spPr>
          <a:xfrm>
            <a:off x="3429000" y="1447800"/>
            <a:ext cx="1219200" cy="646331"/>
          </a:xfrm>
          <a:prstGeom prst="rect">
            <a:avLst/>
          </a:prstGeom>
          <a:noFill/>
        </p:spPr>
        <p:txBody>
          <a:bodyPr wrap="square" rtlCol="0">
            <a:spAutoFit/>
          </a:bodyPr>
          <a:lstStyle/>
          <a:p>
            <a:r>
              <a:rPr lang="en-US" b="1" dirty="0"/>
              <a:t>     </a:t>
            </a:r>
            <a:r>
              <a:rPr lang="en-US" b="1" dirty="0">
                <a:solidFill>
                  <a:srgbClr val="FFFF00"/>
                </a:solidFill>
                <a:latin typeface="Arial Black" pitchFamily="34" charset="0"/>
              </a:rPr>
              <a:t>The   </a:t>
            </a:r>
          </a:p>
          <a:p>
            <a:r>
              <a:rPr lang="en-US" b="1" dirty="0">
                <a:solidFill>
                  <a:srgbClr val="FFFF00"/>
                </a:solidFill>
                <a:latin typeface="Arial Black" pitchFamily="34" charset="0"/>
              </a:rPr>
              <a:t>Ministry</a:t>
            </a:r>
          </a:p>
        </p:txBody>
      </p:sp>
      <p:sp>
        <p:nvSpPr>
          <p:cNvPr id="79" name="TextBox 78"/>
          <p:cNvSpPr txBox="1"/>
          <p:nvPr/>
        </p:nvSpPr>
        <p:spPr>
          <a:xfrm>
            <a:off x="2971800" y="2133600"/>
            <a:ext cx="2133600" cy="2308324"/>
          </a:xfrm>
          <a:prstGeom prst="rect">
            <a:avLst/>
          </a:prstGeom>
          <a:noFill/>
        </p:spPr>
        <p:txBody>
          <a:bodyPr wrap="square" rtlCol="0">
            <a:spAutoFit/>
          </a:bodyPr>
          <a:lstStyle/>
          <a:p>
            <a:pPr>
              <a:buFont typeface="Arial" pitchFamily="34" charset="0"/>
              <a:buChar char="•"/>
            </a:pPr>
            <a:r>
              <a:rPr lang="en-US" dirty="0"/>
              <a:t> </a:t>
            </a:r>
            <a:r>
              <a:rPr lang="en-US" b="1" dirty="0"/>
              <a:t>Men/women (2)    </a:t>
            </a:r>
            <a:br>
              <a:rPr lang="en-US" b="1" dirty="0"/>
            </a:br>
            <a:r>
              <a:rPr lang="en-US" b="1" dirty="0"/>
              <a:t>     (Prayer and</a:t>
            </a:r>
          </a:p>
          <a:p>
            <a:r>
              <a:rPr lang="en-US" b="1" dirty="0"/>
              <a:t>      submission)</a:t>
            </a:r>
            <a:br>
              <a:rPr lang="en-US" b="1" dirty="0"/>
            </a:br>
            <a:endParaRPr lang="en-US" b="1" dirty="0"/>
          </a:p>
          <a:p>
            <a:pPr>
              <a:buFont typeface="Arial" pitchFamily="34" charset="0"/>
              <a:buChar char="•"/>
            </a:pPr>
            <a:r>
              <a:rPr lang="en-US" b="1" dirty="0"/>
              <a:t>Elders/Deacons</a:t>
            </a:r>
          </a:p>
          <a:p>
            <a:r>
              <a:rPr lang="en-US" b="1" dirty="0"/>
              <a:t>qualifications (3)</a:t>
            </a:r>
            <a:br>
              <a:rPr lang="en-US" b="1" dirty="0"/>
            </a:br>
            <a:br>
              <a:rPr lang="en-US" b="1" dirty="0"/>
            </a:br>
            <a:r>
              <a:rPr lang="en-US" b="1" dirty="0"/>
              <a:t>        </a:t>
            </a:r>
          </a:p>
        </p:txBody>
      </p:sp>
      <p:sp>
        <p:nvSpPr>
          <p:cNvPr id="80" name="TextBox 79"/>
          <p:cNvSpPr txBox="1"/>
          <p:nvPr/>
        </p:nvSpPr>
        <p:spPr>
          <a:xfrm>
            <a:off x="5867400" y="1447800"/>
            <a:ext cx="2063194" cy="369332"/>
          </a:xfrm>
          <a:prstGeom prst="rect">
            <a:avLst/>
          </a:prstGeom>
          <a:noFill/>
        </p:spPr>
        <p:txBody>
          <a:bodyPr wrap="square" rtlCol="0">
            <a:spAutoFit/>
          </a:bodyPr>
          <a:lstStyle/>
          <a:p>
            <a:r>
              <a:rPr lang="en-US" dirty="0">
                <a:solidFill>
                  <a:srgbClr val="FFFF00"/>
                </a:solidFill>
                <a:latin typeface="Arial Black" pitchFamily="34" charset="0"/>
              </a:rPr>
              <a:t>The Evangelist</a:t>
            </a:r>
          </a:p>
        </p:txBody>
      </p:sp>
      <p:sp>
        <p:nvSpPr>
          <p:cNvPr id="87" name="TextBox 86"/>
          <p:cNvSpPr txBox="1"/>
          <p:nvPr/>
        </p:nvSpPr>
        <p:spPr>
          <a:xfrm>
            <a:off x="5029200" y="1828800"/>
            <a:ext cx="3733800" cy="338554"/>
          </a:xfrm>
          <a:prstGeom prst="rect">
            <a:avLst/>
          </a:prstGeom>
          <a:noFill/>
        </p:spPr>
        <p:txBody>
          <a:bodyPr wrap="square" rtlCol="0">
            <a:spAutoFit/>
          </a:bodyPr>
          <a:lstStyle/>
          <a:p>
            <a:r>
              <a:rPr lang="en-US" sz="1600" b="1" dirty="0">
                <a:latin typeface="Arial Black" pitchFamily="34" charset="0"/>
              </a:rPr>
              <a:t>  </a:t>
            </a:r>
            <a:r>
              <a:rPr lang="en-US" sz="1400" b="1" dirty="0">
                <a:latin typeface="Arial Black" pitchFamily="34" charset="0"/>
              </a:rPr>
              <a:t>Seeing the importance of (4):</a:t>
            </a:r>
          </a:p>
        </p:txBody>
      </p:sp>
      <p:sp>
        <p:nvSpPr>
          <p:cNvPr id="91" name="TextBox 90"/>
          <p:cNvSpPr txBox="1"/>
          <p:nvPr/>
        </p:nvSpPr>
        <p:spPr>
          <a:xfrm>
            <a:off x="5029200" y="2057400"/>
            <a:ext cx="1981201" cy="369332"/>
          </a:xfrm>
          <a:prstGeom prst="rect">
            <a:avLst/>
          </a:prstGeom>
          <a:noFill/>
        </p:spPr>
        <p:txBody>
          <a:bodyPr wrap="square" rtlCol="0">
            <a:spAutoFit/>
          </a:bodyPr>
          <a:lstStyle/>
          <a:p>
            <a:pPr>
              <a:buFont typeface="Arial" pitchFamily="34" charset="0"/>
              <a:buChar char="•"/>
            </a:pPr>
            <a:r>
              <a:rPr lang="en-US" dirty="0"/>
              <a:t>Faithful teaching</a:t>
            </a:r>
          </a:p>
        </p:txBody>
      </p:sp>
      <p:sp>
        <p:nvSpPr>
          <p:cNvPr id="92" name="TextBox 91"/>
          <p:cNvSpPr txBox="1"/>
          <p:nvPr/>
        </p:nvSpPr>
        <p:spPr>
          <a:xfrm>
            <a:off x="7010400" y="2057400"/>
            <a:ext cx="1973205" cy="369332"/>
          </a:xfrm>
          <a:prstGeom prst="rect">
            <a:avLst/>
          </a:prstGeom>
          <a:noFill/>
        </p:spPr>
        <p:txBody>
          <a:bodyPr wrap="square" rtlCol="0">
            <a:spAutoFit/>
          </a:bodyPr>
          <a:lstStyle/>
          <a:p>
            <a:pPr>
              <a:buFont typeface="Arial" pitchFamily="34" charset="0"/>
              <a:buChar char="•"/>
            </a:pPr>
            <a:r>
              <a:rPr lang="en-US" dirty="0"/>
              <a:t>True Godliness</a:t>
            </a:r>
          </a:p>
        </p:txBody>
      </p:sp>
      <p:sp>
        <p:nvSpPr>
          <p:cNvPr id="93" name="TextBox 92"/>
          <p:cNvSpPr txBox="1"/>
          <p:nvPr/>
        </p:nvSpPr>
        <p:spPr>
          <a:xfrm>
            <a:off x="5029200" y="2286000"/>
            <a:ext cx="1752600" cy="369332"/>
          </a:xfrm>
          <a:prstGeom prst="rect">
            <a:avLst/>
          </a:prstGeom>
          <a:noFill/>
        </p:spPr>
        <p:txBody>
          <a:bodyPr wrap="square" rtlCol="0">
            <a:spAutoFit/>
          </a:bodyPr>
          <a:lstStyle/>
          <a:p>
            <a:pPr>
              <a:buFont typeface="Arial" pitchFamily="34" charset="0"/>
              <a:buChar char="•"/>
            </a:pPr>
            <a:r>
              <a:rPr lang="en-US" dirty="0"/>
              <a:t>Sound Doctrine</a:t>
            </a:r>
          </a:p>
        </p:txBody>
      </p:sp>
      <p:sp>
        <p:nvSpPr>
          <p:cNvPr id="94" name="TextBox 93"/>
          <p:cNvSpPr txBox="1"/>
          <p:nvPr/>
        </p:nvSpPr>
        <p:spPr>
          <a:xfrm>
            <a:off x="7010400" y="2286000"/>
            <a:ext cx="1661300" cy="369332"/>
          </a:xfrm>
          <a:prstGeom prst="rect">
            <a:avLst/>
          </a:prstGeom>
          <a:noFill/>
        </p:spPr>
        <p:txBody>
          <a:bodyPr wrap="square" rtlCol="0">
            <a:spAutoFit/>
          </a:bodyPr>
          <a:lstStyle/>
          <a:p>
            <a:pPr>
              <a:buFont typeface="Arial" pitchFamily="34" charset="0"/>
              <a:buChar char="•"/>
            </a:pPr>
            <a:r>
              <a:rPr lang="en-US" dirty="0"/>
              <a:t>Perseverance</a:t>
            </a:r>
          </a:p>
        </p:txBody>
      </p:sp>
      <p:sp>
        <p:nvSpPr>
          <p:cNvPr id="97" name="TextBox 96"/>
          <p:cNvSpPr txBox="1"/>
          <p:nvPr/>
        </p:nvSpPr>
        <p:spPr>
          <a:xfrm>
            <a:off x="5486400" y="2590800"/>
            <a:ext cx="2812205" cy="307777"/>
          </a:xfrm>
          <a:prstGeom prst="rect">
            <a:avLst/>
          </a:prstGeom>
          <a:noFill/>
        </p:spPr>
        <p:txBody>
          <a:bodyPr wrap="square" rtlCol="0">
            <a:spAutoFit/>
          </a:bodyPr>
          <a:lstStyle/>
          <a:p>
            <a:r>
              <a:rPr lang="en-US" sz="1400" b="1" dirty="0">
                <a:latin typeface="Arial Black" pitchFamily="34" charset="0"/>
              </a:rPr>
              <a:t>Paying</a:t>
            </a:r>
            <a:r>
              <a:rPr lang="en-US" sz="1400" b="1" dirty="0"/>
              <a:t> </a:t>
            </a:r>
            <a:r>
              <a:rPr lang="en-US" sz="1400" b="1" dirty="0">
                <a:latin typeface="Arial Black" pitchFamily="34" charset="0"/>
              </a:rPr>
              <a:t>attention to (5):</a:t>
            </a:r>
          </a:p>
        </p:txBody>
      </p:sp>
      <p:sp>
        <p:nvSpPr>
          <p:cNvPr id="98" name="TextBox 97"/>
          <p:cNvSpPr txBox="1"/>
          <p:nvPr/>
        </p:nvSpPr>
        <p:spPr>
          <a:xfrm>
            <a:off x="5029200" y="2743200"/>
            <a:ext cx="2038956" cy="369332"/>
          </a:xfrm>
          <a:prstGeom prst="rect">
            <a:avLst/>
          </a:prstGeom>
          <a:noFill/>
        </p:spPr>
        <p:txBody>
          <a:bodyPr wrap="square" rtlCol="0">
            <a:spAutoFit/>
          </a:bodyPr>
          <a:lstStyle/>
          <a:p>
            <a:pPr>
              <a:buFont typeface="Arial" pitchFamily="34" charset="0"/>
              <a:buChar char="•"/>
            </a:pPr>
            <a:r>
              <a:rPr lang="en-US" dirty="0"/>
              <a:t>Various age groups</a:t>
            </a:r>
          </a:p>
        </p:txBody>
      </p:sp>
      <p:sp>
        <p:nvSpPr>
          <p:cNvPr id="101" name="TextBox 100"/>
          <p:cNvSpPr txBox="1"/>
          <p:nvPr/>
        </p:nvSpPr>
        <p:spPr>
          <a:xfrm>
            <a:off x="7239000" y="2743200"/>
            <a:ext cx="833113" cy="369332"/>
          </a:xfrm>
          <a:prstGeom prst="rect">
            <a:avLst/>
          </a:prstGeom>
          <a:noFill/>
        </p:spPr>
        <p:txBody>
          <a:bodyPr wrap="square" rtlCol="0">
            <a:spAutoFit/>
          </a:bodyPr>
          <a:lstStyle/>
          <a:p>
            <a:pPr>
              <a:buFont typeface="Arial" pitchFamily="34" charset="0"/>
              <a:buChar char="•"/>
            </a:pPr>
            <a:r>
              <a:rPr lang="en-US" dirty="0"/>
              <a:t>Elders</a:t>
            </a:r>
          </a:p>
        </p:txBody>
      </p:sp>
      <p:sp>
        <p:nvSpPr>
          <p:cNvPr id="102" name="TextBox 101"/>
          <p:cNvSpPr txBox="1"/>
          <p:nvPr/>
        </p:nvSpPr>
        <p:spPr>
          <a:xfrm>
            <a:off x="5486400" y="2971800"/>
            <a:ext cx="1018484" cy="369332"/>
          </a:xfrm>
          <a:prstGeom prst="rect">
            <a:avLst/>
          </a:prstGeom>
          <a:noFill/>
        </p:spPr>
        <p:txBody>
          <a:bodyPr wrap="square" rtlCol="0">
            <a:spAutoFit/>
          </a:bodyPr>
          <a:lstStyle/>
          <a:p>
            <a:pPr>
              <a:buFont typeface="Arial" pitchFamily="34" charset="0"/>
              <a:buChar char="•"/>
            </a:pPr>
            <a:r>
              <a:rPr lang="en-US" dirty="0"/>
              <a:t>Widows</a:t>
            </a:r>
          </a:p>
        </p:txBody>
      </p:sp>
      <p:sp>
        <p:nvSpPr>
          <p:cNvPr id="103" name="TextBox 102"/>
          <p:cNvSpPr txBox="1"/>
          <p:nvPr/>
        </p:nvSpPr>
        <p:spPr>
          <a:xfrm>
            <a:off x="7162800" y="2971800"/>
            <a:ext cx="1040670" cy="369332"/>
          </a:xfrm>
          <a:prstGeom prst="rect">
            <a:avLst/>
          </a:prstGeom>
          <a:noFill/>
        </p:spPr>
        <p:txBody>
          <a:bodyPr wrap="square" rtlCol="0">
            <a:spAutoFit/>
          </a:bodyPr>
          <a:lstStyle/>
          <a:p>
            <a:pPr>
              <a:buFont typeface="Arial" pitchFamily="34" charset="0"/>
              <a:buChar char="•"/>
            </a:pPr>
            <a:r>
              <a:rPr lang="en-US" dirty="0"/>
              <a:t>Wisdom</a:t>
            </a:r>
          </a:p>
        </p:txBody>
      </p:sp>
      <p:sp>
        <p:nvSpPr>
          <p:cNvPr id="105" name="TextBox 104"/>
          <p:cNvSpPr txBox="1"/>
          <p:nvPr/>
        </p:nvSpPr>
        <p:spPr>
          <a:xfrm>
            <a:off x="4724400" y="3276600"/>
            <a:ext cx="4191000" cy="307777"/>
          </a:xfrm>
          <a:prstGeom prst="rect">
            <a:avLst/>
          </a:prstGeom>
          <a:noFill/>
        </p:spPr>
        <p:txBody>
          <a:bodyPr wrap="square" rtlCol="0">
            <a:spAutoFit/>
          </a:bodyPr>
          <a:lstStyle/>
          <a:p>
            <a:r>
              <a:rPr lang="en-US" sz="1400" b="1" dirty="0">
                <a:latin typeface="Arial Black" pitchFamily="34" charset="0"/>
              </a:rPr>
              <a:t>Developing new perspective toward (6):</a:t>
            </a:r>
          </a:p>
        </p:txBody>
      </p:sp>
      <p:sp>
        <p:nvSpPr>
          <p:cNvPr id="109" name="TextBox 108"/>
          <p:cNvSpPr txBox="1"/>
          <p:nvPr/>
        </p:nvSpPr>
        <p:spPr>
          <a:xfrm>
            <a:off x="4724400" y="3429000"/>
            <a:ext cx="1981200" cy="369332"/>
          </a:xfrm>
          <a:prstGeom prst="rect">
            <a:avLst/>
          </a:prstGeom>
          <a:noFill/>
        </p:spPr>
        <p:txBody>
          <a:bodyPr wrap="square" rtlCol="0">
            <a:spAutoFit/>
          </a:bodyPr>
          <a:lstStyle/>
          <a:p>
            <a:pPr>
              <a:buFont typeface="Arial" pitchFamily="34" charset="0"/>
              <a:buChar char="•"/>
            </a:pPr>
            <a:r>
              <a:rPr lang="en-US" dirty="0"/>
              <a:t>Masters &amp; Slaves</a:t>
            </a:r>
          </a:p>
        </p:txBody>
      </p:sp>
      <p:sp>
        <p:nvSpPr>
          <p:cNvPr id="111" name="TextBox 110"/>
          <p:cNvSpPr txBox="1"/>
          <p:nvPr/>
        </p:nvSpPr>
        <p:spPr>
          <a:xfrm>
            <a:off x="4800600" y="3657600"/>
            <a:ext cx="1371600" cy="369332"/>
          </a:xfrm>
          <a:prstGeom prst="rect">
            <a:avLst/>
          </a:prstGeom>
          <a:noFill/>
        </p:spPr>
        <p:txBody>
          <a:bodyPr wrap="square" rtlCol="0">
            <a:spAutoFit/>
          </a:bodyPr>
          <a:lstStyle/>
          <a:p>
            <a:pPr>
              <a:buFont typeface="Arial" pitchFamily="34" charset="0"/>
              <a:buChar char="•"/>
            </a:pPr>
            <a:r>
              <a:rPr lang="en-US" dirty="0"/>
              <a:t>Rich &amp; poor</a:t>
            </a:r>
          </a:p>
        </p:txBody>
      </p:sp>
      <p:sp>
        <p:nvSpPr>
          <p:cNvPr id="112" name="TextBox 111"/>
          <p:cNvSpPr txBox="1"/>
          <p:nvPr/>
        </p:nvSpPr>
        <p:spPr>
          <a:xfrm>
            <a:off x="6477000" y="3429000"/>
            <a:ext cx="2286000" cy="381000"/>
          </a:xfrm>
          <a:prstGeom prst="rect">
            <a:avLst/>
          </a:prstGeom>
          <a:noFill/>
        </p:spPr>
        <p:txBody>
          <a:bodyPr wrap="square" rtlCol="0">
            <a:spAutoFit/>
          </a:bodyPr>
          <a:lstStyle/>
          <a:p>
            <a:pPr>
              <a:buFont typeface="Arial" pitchFamily="34" charset="0"/>
              <a:buChar char="•"/>
            </a:pPr>
            <a:r>
              <a:rPr lang="en-US" dirty="0"/>
              <a:t>Internals &amp; externals</a:t>
            </a:r>
          </a:p>
        </p:txBody>
      </p:sp>
      <p:sp>
        <p:nvSpPr>
          <p:cNvPr id="114" name="TextBox 113"/>
          <p:cNvSpPr txBox="1"/>
          <p:nvPr/>
        </p:nvSpPr>
        <p:spPr>
          <a:xfrm>
            <a:off x="6324600" y="3657600"/>
            <a:ext cx="2245679" cy="369332"/>
          </a:xfrm>
          <a:prstGeom prst="rect">
            <a:avLst/>
          </a:prstGeom>
          <a:noFill/>
        </p:spPr>
        <p:txBody>
          <a:bodyPr wrap="square" rtlCol="0">
            <a:spAutoFit/>
          </a:bodyPr>
          <a:lstStyle/>
          <a:p>
            <a:pPr>
              <a:buFont typeface="Arial" pitchFamily="34" charset="0"/>
              <a:buChar char="•"/>
            </a:pPr>
            <a:r>
              <a:rPr lang="en-US" dirty="0"/>
              <a:t>External vs. temporal</a:t>
            </a:r>
          </a:p>
        </p:txBody>
      </p:sp>
      <p:sp>
        <p:nvSpPr>
          <p:cNvPr id="116" name="TextBox 115"/>
          <p:cNvSpPr txBox="1"/>
          <p:nvPr/>
        </p:nvSpPr>
        <p:spPr>
          <a:xfrm rot="193413">
            <a:off x="8591800" y="1763780"/>
            <a:ext cx="461665" cy="2276375"/>
          </a:xfrm>
          <a:prstGeom prst="rect">
            <a:avLst/>
          </a:prstGeom>
          <a:noFill/>
        </p:spPr>
        <p:txBody>
          <a:bodyPr vert="vert270" wrap="square" rtlCol="0">
            <a:spAutoFit/>
          </a:bodyPr>
          <a:lstStyle/>
          <a:p>
            <a:r>
              <a:rPr lang="en-US" b="1" dirty="0"/>
              <a:t>Conclusion (6:21</a:t>
            </a:r>
          </a:p>
        </p:txBody>
      </p:sp>
      <p:sp>
        <p:nvSpPr>
          <p:cNvPr id="117" name="TextBox 116"/>
          <p:cNvSpPr txBox="1"/>
          <p:nvPr/>
        </p:nvSpPr>
        <p:spPr>
          <a:xfrm>
            <a:off x="685800" y="4419600"/>
            <a:ext cx="4114800" cy="369332"/>
          </a:xfrm>
          <a:prstGeom prst="rect">
            <a:avLst/>
          </a:prstGeom>
          <a:noFill/>
        </p:spPr>
        <p:txBody>
          <a:bodyPr wrap="square" rtlCol="0">
            <a:spAutoFit/>
          </a:bodyPr>
          <a:lstStyle/>
          <a:p>
            <a:r>
              <a:rPr lang="en-US" b="1" dirty="0"/>
              <a:t>           The work of the ministry (soldier)</a:t>
            </a:r>
          </a:p>
        </p:txBody>
      </p:sp>
      <p:sp>
        <p:nvSpPr>
          <p:cNvPr id="121" name="TextBox 120"/>
          <p:cNvSpPr txBox="1"/>
          <p:nvPr/>
        </p:nvSpPr>
        <p:spPr>
          <a:xfrm>
            <a:off x="5029200" y="4419600"/>
            <a:ext cx="2819400" cy="369332"/>
          </a:xfrm>
          <a:prstGeom prst="rect">
            <a:avLst/>
          </a:prstGeom>
          <a:noFill/>
        </p:spPr>
        <p:txBody>
          <a:bodyPr wrap="square" rtlCol="0">
            <a:spAutoFit/>
          </a:bodyPr>
          <a:lstStyle/>
          <a:p>
            <a:r>
              <a:rPr lang="en-US" b="1" dirty="0"/>
              <a:t>    The one who evangelizes</a:t>
            </a:r>
          </a:p>
        </p:txBody>
      </p:sp>
      <p:sp>
        <p:nvSpPr>
          <p:cNvPr id="123" name="TextBox 122"/>
          <p:cNvSpPr txBox="1"/>
          <p:nvPr/>
        </p:nvSpPr>
        <p:spPr>
          <a:xfrm>
            <a:off x="1143000" y="4800600"/>
            <a:ext cx="1828800" cy="369332"/>
          </a:xfrm>
          <a:prstGeom prst="rect">
            <a:avLst/>
          </a:prstGeom>
          <a:noFill/>
        </p:spPr>
        <p:txBody>
          <a:bodyPr wrap="square" rtlCol="0">
            <a:spAutoFit/>
          </a:bodyPr>
          <a:lstStyle/>
          <a:p>
            <a:r>
              <a:rPr lang="en-US" b="1" dirty="0"/>
              <a:t>   Be true (loyal)</a:t>
            </a:r>
          </a:p>
        </p:txBody>
      </p:sp>
      <p:sp>
        <p:nvSpPr>
          <p:cNvPr id="124" name="TextBox 123"/>
          <p:cNvSpPr txBox="1"/>
          <p:nvPr/>
        </p:nvSpPr>
        <p:spPr>
          <a:xfrm>
            <a:off x="3200400" y="4800600"/>
            <a:ext cx="1219200" cy="369332"/>
          </a:xfrm>
          <a:prstGeom prst="rect">
            <a:avLst/>
          </a:prstGeom>
          <a:noFill/>
        </p:spPr>
        <p:txBody>
          <a:bodyPr wrap="square" rtlCol="0">
            <a:spAutoFit/>
          </a:bodyPr>
          <a:lstStyle/>
          <a:p>
            <a:r>
              <a:rPr lang="en-US" b="1" dirty="0"/>
              <a:t>   Be wise</a:t>
            </a:r>
          </a:p>
        </p:txBody>
      </p:sp>
      <p:sp>
        <p:nvSpPr>
          <p:cNvPr id="125" name="TextBox 124"/>
          <p:cNvSpPr txBox="1"/>
          <p:nvPr/>
        </p:nvSpPr>
        <p:spPr>
          <a:xfrm>
            <a:off x="4495800" y="4800600"/>
            <a:ext cx="4038600" cy="369332"/>
          </a:xfrm>
          <a:prstGeom prst="rect">
            <a:avLst/>
          </a:prstGeom>
          <a:noFill/>
        </p:spPr>
        <p:txBody>
          <a:bodyPr wrap="square" rtlCol="0">
            <a:spAutoFit/>
          </a:bodyPr>
          <a:lstStyle/>
          <a:p>
            <a:r>
              <a:rPr lang="en-US" b="1" dirty="0"/>
              <a:t>      Be strong &amp; faithful –keep the charge</a:t>
            </a:r>
          </a:p>
        </p:txBody>
      </p:sp>
      <p:sp>
        <p:nvSpPr>
          <p:cNvPr id="126" name="TextBox 125"/>
          <p:cNvSpPr txBox="1"/>
          <p:nvPr/>
        </p:nvSpPr>
        <p:spPr>
          <a:xfrm>
            <a:off x="1905000" y="5257800"/>
            <a:ext cx="5867400" cy="400110"/>
          </a:xfrm>
          <a:prstGeom prst="rect">
            <a:avLst/>
          </a:prstGeom>
          <a:noFill/>
        </p:spPr>
        <p:txBody>
          <a:bodyPr wrap="square" rtlCol="0">
            <a:spAutoFit/>
          </a:bodyPr>
          <a:lstStyle/>
          <a:p>
            <a:r>
              <a:rPr lang="en-US" sz="2000" b="1" dirty="0"/>
              <a:t>Evangelism, leadership, soldiering – a manual of arms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2 Timothy</a:t>
            </a:r>
          </a:p>
        </p:txBody>
      </p:sp>
      <p:sp>
        <p:nvSpPr>
          <p:cNvPr id="3" name="Content Placeholder 2"/>
          <p:cNvSpPr>
            <a:spLocks noGrp="1"/>
          </p:cNvSpPr>
          <p:nvPr>
            <p:ph idx="1"/>
          </p:nvPr>
        </p:nvSpPr>
        <p:spPr>
          <a:xfrm>
            <a:off x="762000" y="1371600"/>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Modified From God's Masterwork - Swindoll</a:t>
            </a:r>
          </a:p>
        </p:txBody>
      </p:sp>
      <p:cxnSp>
        <p:nvCxnSpPr>
          <p:cNvPr id="5" name="Straight Connector 4"/>
          <p:cNvCxnSpPr/>
          <p:nvPr/>
        </p:nvCxnSpPr>
        <p:spPr>
          <a:xfrm rot="5400000">
            <a:off x="-266700" y="2781300"/>
            <a:ext cx="28956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239000" y="2743200"/>
            <a:ext cx="2819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4267200"/>
            <a:ext cx="3124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762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3914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66800" y="6553200"/>
            <a:ext cx="74676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4864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flipV="1">
            <a:off x="1143000" y="4255532"/>
            <a:ext cx="2743200" cy="369332"/>
          </a:xfrm>
          <a:prstGeom prst="rect">
            <a:avLst/>
          </a:prstGeom>
          <a:noFill/>
        </p:spPr>
        <p:txBody>
          <a:bodyPr wrap="square" rtlCol="0">
            <a:spAutoFit/>
          </a:bodyPr>
          <a:lstStyle/>
          <a:p>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1143000" y="3886200"/>
            <a:ext cx="1905000" cy="369332"/>
          </a:xfrm>
          <a:prstGeom prst="rect">
            <a:avLst/>
          </a:prstGeom>
          <a:noFill/>
        </p:spPr>
        <p:txBody>
          <a:bodyPr wrap="square" rtlCol="0">
            <a:spAutoFit/>
          </a:bodyPr>
          <a:lstStyle/>
          <a:p>
            <a:r>
              <a:rPr lang="en-US" dirty="0"/>
              <a:t>      </a:t>
            </a:r>
            <a:r>
              <a:rPr lang="en-US" b="1" dirty="0"/>
              <a:t>Chapter 1</a:t>
            </a:r>
          </a:p>
        </p:txBody>
      </p:sp>
      <p:sp>
        <p:nvSpPr>
          <p:cNvPr id="118" name="TextBox 117"/>
          <p:cNvSpPr txBox="1"/>
          <p:nvPr/>
        </p:nvSpPr>
        <p:spPr>
          <a:xfrm>
            <a:off x="2819400" y="3886200"/>
            <a:ext cx="1828800" cy="369332"/>
          </a:xfrm>
          <a:prstGeom prst="rect">
            <a:avLst/>
          </a:prstGeom>
          <a:noFill/>
        </p:spPr>
        <p:txBody>
          <a:bodyPr wrap="square" rtlCol="0">
            <a:spAutoFit/>
          </a:bodyPr>
          <a:lstStyle/>
          <a:p>
            <a:r>
              <a:rPr lang="en-US" dirty="0"/>
              <a:t>         </a:t>
            </a:r>
            <a:r>
              <a:rPr lang="en-US" b="1" dirty="0"/>
              <a:t>Chapter</a:t>
            </a:r>
            <a:r>
              <a:rPr lang="en-US" dirty="0"/>
              <a:t> 2</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cxnSp>
        <p:nvCxnSpPr>
          <p:cNvPr id="53" name="Straight Connector 52"/>
          <p:cNvCxnSpPr/>
          <p:nvPr/>
        </p:nvCxnSpPr>
        <p:spPr>
          <a:xfrm rot="5400000">
            <a:off x="1676400" y="2743200"/>
            <a:ext cx="28194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3543300" y="2705100"/>
            <a:ext cx="28956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4191000" y="4267200"/>
            <a:ext cx="4343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0" y="4572000"/>
            <a:ext cx="84582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0" y="48768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334000" y="2743200"/>
            <a:ext cx="28194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5105400" y="3886200"/>
            <a:ext cx="1676400" cy="369332"/>
          </a:xfrm>
          <a:prstGeom prst="rect">
            <a:avLst/>
          </a:prstGeom>
          <a:noFill/>
        </p:spPr>
        <p:txBody>
          <a:bodyPr wrap="square" rtlCol="0">
            <a:spAutoFit/>
          </a:bodyPr>
          <a:lstStyle/>
          <a:p>
            <a:r>
              <a:rPr lang="en-US" dirty="0"/>
              <a:t> </a:t>
            </a:r>
            <a:r>
              <a:rPr lang="en-US" b="1" dirty="0"/>
              <a:t>Chapter</a:t>
            </a:r>
            <a:r>
              <a:rPr lang="en-US" dirty="0"/>
              <a:t> 3</a:t>
            </a:r>
          </a:p>
        </p:txBody>
      </p:sp>
      <p:sp>
        <p:nvSpPr>
          <p:cNvPr id="52" name="TextBox 51"/>
          <p:cNvSpPr txBox="1"/>
          <p:nvPr/>
        </p:nvSpPr>
        <p:spPr>
          <a:xfrm>
            <a:off x="6781800" y="3886200"/>
            <a:ext cx="1752600" cy="369332"/>
          </a:xfrm>
          <a:prstGeom prst="rect">
            <a:avLst/>
          </a:prstGeom>
          <a:noFill/>
        </p:spPr>
        <p:txBody>
          <a:bodyPr wrap="square" rtlCol="0">
            <a:spAutoFit/>
          </a:bodyPr>
          <a:lstStyle/>
          <a:p>
            <a:r>
              <a:rPr lang="en-US" sz="1600" dirty="0"/>
              <a:t>     </a:t>
            </a:r>
            <a:r>
              <a:rPr lang="en-US" b="1" dirty="0"/>
              <a:t>Chapter</a:t>
            </a:r>
            <a:r>
              <a:rPr lang="en-US" dirty="0"/>
              <a:t> 4</a:t>
            </a:r>
          </a:p>
        </p:txBody>
      </p:sp>
      <p:cxnSp>
        <p:nvCxnSpPr>
          <p:cNvPr id="104" name="Straight Connector 103"/>
          <p:cNvCxnSpPr/>
          <p:nvPr/>
        </p:nvCxnSpPr>
        <p:spPr>
          <a:xfrm rot="5400000">
            <a:off x="4572000" y="4572000"/>
            <a:ext cx="6096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rot="5400000">
            <a:off x="2667000" y="4572000"/>
            <a:ext cx="6096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6477000" y="4724400"/>
            <a:ext cx="3048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2514600" y="6019800"/>
            <a:ext cx="914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381500" y="5981700"/>
            <a:ext cx="9906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6096000" y="6019800"/>
            <a:ext cx="10668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43069" y="4267200"/>
            <a:ext cx="1643269" cy="338554"/>
          </a:xfrm>
          <a:prstGeom prst="rect">
            <a:avLst/>
          </a:prstGeom>
          <a:noFill/>
        </p:spPr>
        <p:txBody>
          <a:bodyPr wrap="square" rtlCol="0">
            <a:spAutoFit/>
          </a:bodyPr>
          <a:lstStyle/>
          <a:p>
            <a:r>
              <a:rPr lang="en-US" sz="1600" b="1" dirty="0"/>
              <a:t>Perspective</a:t>
            </a:r>
          </a:p>
        </p:txBody>
      </p:sp>
      <p:sp>
        <p:nvSpPr>
          <p:cNvPr id="60" name="TextBox 59"/>
          <p:cNvSpPr txBox="1"/>
          <p:nvPr/>
        </p:nvSpPr>
        <p:spPr>
          <a:xfrm>
            <a:off x="304800" y="4572000"/>
            <a:ext cx="838200" cy="369332"/>
          </a:xfrm>
          <a:prstGeom prst="rect">
            <a:avLst/>
          </a:prstGeom>
          <a:noFill/>
        </p:spPr>
        <p:txBody>
          <a:bodyPr wrap="square" rtlCol="0">
            <a:spAutoFit/>
          </a:bodyPr>
          <a:lstStyle/>
          <a:p>
            <a:r>
              <a:rPr lang="en-US" dirty="0"/>
              <a:t>   </a:t>
            </a:r>
            <a:r>
              <a:rPr lang="en-US" b="1" dirty="0"/>
              <a:t>Tone</a:t>
            </a:r>
          </a:p>
        </p:txBody>
      </p:sp>
      <p:sp>
        <p:nvSpPr>
          <p:cNvPr id="62" name="TextBox 61"/>
          <p:cNvSpPr txBox="1"/>
          <p:nvPr/>
        </p:nvSpPr>
        <p:spPr>
          <a:xfrm>
            <a:off x="228600" y="5029200"/>
            <a:ext cx="833883" cy="369332"/>
          </a:xfrm>
          <a:prstGeom prst="rect">
            <a:avLst/>
          </a:prstGeom>
          <a:noFill/>
        </p:spPr>
        <p:txBody>
          <a:bodyPr wrap="square" rtlCol="0">
            <a:spAutoFit/>
          </a:bodyPr>
          <a:lstStyle/>
          <a:p>
            <a:r>
              <a:rPr lang="en-US" b="1" dirty="0"/>
              <a:t>Theme</a:t>
            </a:r>
          </a:p>
        </p:txBody>
      </p:sp>
      <p:sp>
        <p:nvSpPr>
          <p:cNvPr id="63" name="TextBox 62"/>
          <p:cNvSpPr txBox="1"/>
          <p:nvPr/>
        </p:nvSpPr>
        <p:spPr>
          <a:xfrm>
            <a:off x="381000" y="5638800"/>
            <a:ext cx="838200" cy="646331"/>
          </a:xfrm>
          <a:prstGeom prst="rect">
            <a:avLst/>
          </a:prstGeom>
          <a:noFill/>
        </p:spPr>
        <p:txBody>
          <a:bodyPr wrap="square" rtlCol="0">
            <a:spAutoFit/>
          </a:bodyPr>
          <a:lstStyle/>
          <a:p>
            <a:r>
              <a:rPr lang="en-US" dirty="0"/>
              <a:t>  </a:t>
            </a:r>
            <a:r>
              <a:rPr lang="en-US" b="1" dirty="0"/>
              <a:t>Key</a:t>
            </a:r>
          </a:p>
          <a:p>
            <a:r>
              <a:rPr lang="en-US" b="1" dirty="0"/>
              <a:t>Verse</a:t>
            </a:r>
          </a:p>
        </p:txBody>
      </p:sp>
      <p:sp>
        <p:nvSpPr>
          <p:cNvPr id="64" name="TextBox 63"/>
          <p:cNvSpPr txBox="1"/>
          <p:nvPr/>
        </p:nvSpPr>
        <p:spPr>
          <a:xfrm>
            <a:off x="1524000" y="1447800"/>
            <a:ext cx="1434367" cy="646331"/>
          </a:xfrm>
          <a:prstGeom prst="rect">
            <a:avLst/>
          </a:prstGeom>
          <a:noFill/>
        </p:spPr>
        <p:txBody>
          <a:bodyPr wrap="none" rtlCol="0">
            <a:spAutoFit/>
          </a:bodyPr>
          <a:lstStyle/>
          <a:p>
            <a:r>
              <a:rPr lang="en-US" dirty="0">
                <a:solidFill>
                  <a:srgbClr val="FFFF00"/>
                </a:solidFill>
                <a:latin typeface="Arial Black" pitchFamily="34" charset="0"/>
              </a:rPr>
              <a:t>Guard the</a:t>
            </a:r>
          </a:p>
          <a:p>
            <a:r>
              <a:rPr lang="en-US" dirty="0">
                <a:solidFill>
                  <a:srgbClr val="FFFF00"/>
                </a:solidFill>
                <a:latin typeface="Arial Black" pitchFamily="34" charset="0"/>
              </a:rPr>
              <a:t> Treasure</a:t>
            </a:r>
          </a:p>
        </p:txBody>
      </p:sp>
      <p:sp>
        <p:nvSpPr>
          <p:cNvPr id="65" name="TextBox 64"/>
          <p:cNvSpPr txBox="1"/>
          <p:nvPr/>
        </p:nvSpPr>
        <p:spPr>
          <a:xfrm>
            <a:off x="3276600" y="1447800"/>
            <a:ext cx="1547551" cy="646331"/>
          </a:xfrm>
          <a:prstGeom prst="rect">
            <a:avLst/>
          </a:prstGeom>
          <a:noFill/>
        </p:spPr>
        <p:txBody>
          <a:bodyPr wrap="square" rtlCol="0">
            <a:spAutoFit/>
          </a:bodyPr>
          <a:lstStyle/>
          <a:p>
            <a:r>
              <a:rPr lang="en-US" dirty="0">
                <a:solidFill>
                  <a:srgbClr val="FFFF00"/>
                </a:solidFill>
                <a:latin typeface="Arial Black" pitchFamily="34" charset="0"/>
              </a:rPr>
              <a:t>    Suffer</a:t>
            </a:r>
          </a:p>
          <a:p>
            <a:r>
              <a:rPr lang="en-US" dirty="0">
                <a:solidFill>
                  <a:srgbClr val="FFFF00"/>
                </a:solidFill>
                <a:latin typeface="Arial Black" pitchFamily="34" charset="0"/>
              </a:rPr>
              <a:t>  Hardship</a:t>
            </a:r>
          </a:p>
        </p:txBody>
      </p:sp>
      <p:sp>
        <p:nvSpPr>
          <p:cNvPr id="66" name="TextBox 65"/>
          <p:cNvSpPr txBox="1"/>
          <p:nvPr/>
        </p:nvSpPr>
        <p:spPr>
          <a:xfrm>
            <a:off x="5334000" y="1447800"/>
            <a:ext cx="1313180" cy="369332"/>
          </a:xfrm>
          <a:prstGeom prst="rect">
            <a:avLst/>
          </a:prstGeom>
          <a:noFill/>
        </p:spPr>
        <p:txBody>
          <a:bodyPr wrap="square" rtlCol="0">
            <a:spAutoFit/>
          </a:bodyPr>
          <a:lstStyle/>
          <a:p>
            <a:r>
              <a:rPr lang="en-US" dirty="0">
                <a:solidFill>
                  <a:srgbClr val="FFFF00"/>
                </a:solidFill>
                <a:latin typeface="Arial Black" pitchFamily="34" charset="0"/>
              </a:rPr>
              <a:t>Continue</a:t>
            </a:r>
          </a:p>
        </p:txBody>
      </p:sp>
      <p:sp>
        <p:nvSpPr>
          <p:cNvPr id="67" name="TextBox 66"/>
          <p:cNvSpPr txBox="1"/>
          <p:nvPr/>
        </p:nvSpPr>
        <p:spPr>
          <a:xfrm>
            <a:off x="7086600" y="1447800"/>
            <a:ext cx="1632780" cy="646331"/>
          </a:xfrm>
          <a:prstGeom prst="rect">
            <a:avLst/>
          </a:prstGeom>
          <a:noFill/>
        </p:spPr>
        <p:txBody>
          <a:bodyPr wrap="square" rtlCol="0">
            <a:spAutoFit/>
          </a:bodyPr>
          <a:lstStyle/>
          <a:p>
            <a:r>
              <a:rPr lang="en-US" dirty="0">
                <a:solidFill>
                  <a:srgbClr val="FFFF00"/>
                </a:solidFill>
                <a:latin typeface="Arial Black" pitchFamily="34" charset="0"/>
              </a:rPr>
              <a:t>Preach the</a:t>
            </a:r>
          </a:p>
          <a:p>
            <a:r>
              <a:rPr lang="en-US" dirty="0">
                <a:solidFill>
                  <a:srgbClr val="FFFF00"/>
                </a:solidFill>
                <a:latin typeface="Arial Black" pitchFamily="34" charset="0"/>
              </a:rPr>
              <a:t>    Word</a:t>
            </a:r>
          </a:p>
        </p:txBody>
      </p:sp>
      <p:sp>
        <p:nvSpPr>
          <p:cNvPr id="70" name="TextBox 69"/>
          <p:cNvSpPr txBox="1"/>
          <p:nvPr/>
        </p:nvSpPr>
        <p:spPr>
          <a:xfrm>
            <a:off x="1192864" y="2133600"/>
            <a:ext cx="2007536" cy="1200329"/>
          </a:xfrm>
          <a:prstGeom prst="rect">
            <a:avLst/>
          </a:prstGeom>
          <a:noFill/>
        </p:spPr>
        <p:txBody>
          <a:bodyPr wrap="square" rtlCol="0">
            <a:spAutoFit/>
          </a:bodyPr>
          <a:lstStyle/>
          <a:p>
            <a:pPr>
              <a:buFont typeface="Arial" pitchFamily="34" charset="0"/>
              <a:buChar char="•"/>
            </a:pPr>
            <a:r>
              <a:rPr lang="en-US" b="1" dirty="0"/>
              <a:t>Paul’s greeting</a:t>
            </a:r>
          </a:p>
          <a:p>
            <a:pPr>
              <a:buFont typeface="Arial" pitchFamily="34" charset="0"/>
              <a:buChar char="•"/>
            </a:pPr>
            <a:r>
              <a:rPr lang="en-US" b="1" dirty="0"/>
              <a:t>Timothy’s life</a:t>
            </a:r>
          </a:p>
          <a:p>
            <a:pPr>
              <a:buFont typeface="Arial" pitchFamily="34" charset="0"/>
              <a:buChar char="•"/>
            </a:pPr>
            <a:r>
              <a:rPr lang="en-US" b="1" dirty="0"/>
              <a:t>God’s treasure</a:t>
            </a:r>
          </a:p>
          <a:p>
            <a:pPr>
              <a:buFont typeface="Arial" pitchFamily="34" charset="0"/>
              <a:buChar char="•"/>
            </a:pPr>
            <a:r>
              <a:rPr lang="en-US" b="1" dirty="0"/>
              <a:t>Our responsibility</a:t>
            </a:r>
          </a:p>
        </p:txBody>
      </p:sp>
      <p:sp>
        <p:nvSpPr>
          <p:cNvPr id="72" name="TextBox 71"/>
          <p:cNvSpPr txBox="1"/>
          <p:nvPr/>
        </p:nvSpPr>
        <p:spPr>
          <a:xfrm>
            <a:off x="2971800" y="1981200"/>
            <a:ext cx="2438400" cy="2739211"/>
          </a:xfrm>
          <a:prstGeom prst="rect">
            <a:avLst/>
          </a:prstGeom>
          <a:noFill/>
        </p:spPr>
        <p:txBody>
          <a:bodyPr wrap="square" rtlCol="0">
            <a:spAutoFit/>
          </a:bodyPr>
          <a:lstStyle/>
          <a:p>
            <a:r>
              <a:rPr lang="en-US" b="1" dirty="0"/>
              <a:t>   Passing on truth</a:t>
            </a:r>
          </a:p>
          <a:p>
            <a:r>
              <a:rPr lang="en-US" b="1" dirty="0"/>
              <a:t>           like a…..</a:t>
            </a:r>
          </a:p>
          <a:p>
            <a:r>
              <a:rPr lang="en-US" sz="1600" i="1" dirty="0"/>
              <a:t>     </a:t>
            </a:r>
            <a:r>
              <a:rPr lang="en-US" sz="1600" b="1" i="1" dirty="0"/>
              <a:t>Soldier, athlete,</a:t>
            </a:r>
          </a:p>
          <a:p>
            <a:r>
              <a:rPr lang="en-US" sz="1600" b="1" i="1" dirty="0"/>
              <a:t>    workman, vessel,</a:t>
            </a:r>
          </a:p>
          <a:p>
            <a:r>
              <a:rPr lang="en-US" sz="1600" b="1" i="1" dirty="0"/>
              <a:t>            servant</a:t>
            </a:r>
            <a:br>
              <a:rPr lang="en-US" sz="1600" i="1" dirty="0"/>
            </a:br>
            <a:endParaRPr lang="en-US" sz="1600" i="1" dirty="0"/>
          </a:p>
          <a:p>
            <a:r>
              <a:rPr lang="en-US" b="1" dirty="0"/>
              <a:t>Suffer for the truth!</a:t>
            </a:r>
            <a:br>
              <a:rPr lang="en-US" b="1" dirty="0"/>
            </a:br>
            <a:r>
              <a:rPr lang="en-US" i="1" dirty="0"/>
              <a:t> </a:t>
            </a:r>
          </a:p>
          <a:p>
            <a:endParaRPr lang="en-US" i="1" dirty="0"/>
          </a:p>
          <a:p>
            <a:endParaRPr lang="en-US" b="1" dirty="0"/>
          </a:p>
        </p:txBody>
      </p:sp>
      <p:sp>
        <p:nvSpPr>
          <p:cNvPr id="74" name="TextBox 73"/>
          <p:cNvSpPr txBox="1"/>
          <p:nvPr/>
        </p:nvSpPr>
        <p:spPr>
          <a:xfrm>
            <a:off x="5181600" y="1981200"/>
            <a:ext cx="1757045" cy="1477328"/>
          </a:xfrm>
          <a:prstGeom prst="rect">
            <a:avLst/>
          </a:prstGeom>
          <a:noFill/>
        </p:spPr>
        <p:txBody>
          <a:bodyPr wrap="square" rtlCol="0">
            <a:spAutoFit/>
          </a:bodyPr>
          <a:lstStyle/>
          <a:p>
            <a:pPr>
              <a:buFont typeface="Arial" pitchFamily="34" charset="0"/>
              <a:buChar char="•"/>
            </a:pPr>
            <a:r>
              <a:rPr lang="en-US" b="1" dirty="0"/>
              <a:t>Last days</a:t>
            </a:r>
          </a:p>
          <a:p>
            <a:pPr>
              <a:buFont typeface="Arial" pitchFamily="34" charset="0"/>
              <a:buChar char="•"/>
            </a:pPr>
            <a:r>
              <a:rPr lang="en-US" b="1" dirty="0"/>
              <a:t>Evil times</a:t>
            </a:r>
          </a:p>
          <a:p>
            <a:pPr>
              <a:buFont typeface="Arial" pitchFamily="34" charset="0"/>
              <a:buChar char="•"/>
            </a:pPr>
            <a:r>
              <a:rPr lang="en-US" b="1" dirty="0"/>
              <a:t>Stand firm</a:t>
            </a:r>
          </a:p>
          <a:p>
            <a:pPr>
              <a:buFont typeface="Arial" pitchFamily="34" charset="0"/>
              <a:buChar char="•"/>
            </a:pPr>
            <a:r>
              <a:rPr lang="en-US" b="1" dirty="0"/>
              <a:t>Biblical base</a:t>
            </a:r>
          </a:p>
          <a:p>
            <a:pPr>
              <a:buFont typeface="Arial" pitchFamily="34" charset="0"/>
              <a:buChar char="•"/>
            </a:pPr>
            <a:r>
              <a:rPr lang="en-US" b="1" dirty="0"/>
              <a:t>Example</a:t>
            </a:r>
          </a:p>
        </p:txBody>
      </p:sp>
      <p:sp>
        <p:nvSpPr>
          <p:cNvPr id="76" name="TextBox 75"/>
          <p:cNvSpPr txBox="1"/>
          <p:nvPr/>
        </p:nvSpPr>
        <p:spPr>
          <a:xfrm>
            <a:off x="6705600" y="2209800"/>
            <a:ext cx="2276672" cy="1200329"/>
          </a:xfrm>
          <a:prstGeom prst="rect">
            <a:avLst/>
          </a:prstGeom>
          <a:noFill/>
        </p:spPr>
        <p:txBody>
          <a:bodyPr wrap="square" rtlCol="0">
            <a:spAutoFit/>
          </a:bodyPr>
          <a:lstStyle/>
          <a:p>
            <a:pPr>
              <a:buFont typeface="Arial" pitchFamily="34" charset="0"/>
              <a:buChar char="•"/>
            </a:pPr>
            <a:r>
              <a:rPr lang="en-US" b="1" dirty="0"/>
              <a:t>A solemn charge</a:t>
            </a:r>
          </a:p>
          <a:p>
            <a:pPr>
              <a:buFont typeface="Arial" pitchFamily="34" charset="0"/>
              <a:buChar char="•"/>
            </a:pPr>
            <a:r>
              <a:rPr lang="en-US" b="1" dirty="0"/>
              <a:t>Reason for charge</a:t>
            </a:r>
          </a:p>
          <a:p>
            <a:pPr>
              <a:buFont typeface="Arial" pitchFamily="34" charset="0"/>
              <a:buChar char="•"/>
            </a:pPr>
            <a:r>
              <a:rPr lang="en-US" b="1" dirty="0"/>
              <a:t>     Personal </a:t>
            </a:r>
          </a:p>
          <a:p>
            <a:r>
              <a:rPr lang="en-US" b="1" dirty="0"/>
              <a:t>     conclusion</a:t>
            </a:r>
          </a:p>
        </p:txBody>
      </p:sp>
      <p:sp>
        <p:nvSpPr>
          <p:cNvPr id="78" name="TextBox 77"/>
          <p:cNvSpPr txBox="1"/>
          <p:nvPr/>
        </p:nvSpPr>
        <p:spPr>
          <a:xfrm>
            <a:off x="1447800" y="4267200"/>
            <a:ext cx="1295400" cy="369332"/>
          </a:xfrm>
          <a:prstGeom prst="rect">
            <a:avLst/>
          </a:prstGeom>
          <a:noFill/>
        </p:spPr>
        <p:txBody>
          <a:bodyPr wrap="square" rtlCol="0">
            <a:spAutoFit/>
          </a:bodyPr>
          <a:lstStyle/>
          <a:p>
            <a:r>
              <a:rPr lang="en-US" b="1" dirty="0"/>
              <a:t>  The past</a:t>
            </a:r>
          </a:p>
        </p:txBody>
      </p:sp>
      <p:sp>
        <p:nvSpPr>
          <p:cNvPr id="79" name="TextBox 78"/>
          <p:cNvSpPr txBox="1"/>
          <p:nvPr/>
        </p:nvSpPr>
        <p:spPr>
          <a:xfrm>
            <a:off x="3276600" y="4267200"/>
            <a:ext cx="1468914" cy="369332"/>
          </a:xfrm>
          <a:prstGeom prst="rect">
            <a:avLst/>
          </a:prstGeom>
          <a:noFill/>
        </p:spPr>
        <p:txBody>
          <a:bodyPr wrap="square" rtlCol="0">
            <a:spAutoFit/>
          </a:bodyPr>
          <a:lstStyle/>
          <a:p>
            <a:r>
              <a:rPr lang="en-US" b="1" dirty="0"/>
              <a:t>The present</a:t>
            </a:r>
          </a:p>
        </p:txBody>
      </p:sp>
      <p:sp>
        <p:nvSpPr>
          <p:cNvPr id="80" name="TextBox 79"/>
          <p:cNvSpPr txBox="1"/>
          <p:nvPr/>
        </p:nvSpPr>
        <p:spPr>
          <a:xfrm>
            <a:off x="6019800" y="4267200"/>
            <a:ext cx="1600200" cy="369332"/>
          </a:xfrm>
          <a:prstGeom prst="rect">
            <a:avLst/>
          </a:prstGeom>
          <a:noFill/>
        </p:spPr>
        <p:txBody>
          <a:bodyPr wrap="square" rtlCol="0">
            <a:spAutoFit/>
          </a:bodyPr>
          <a:lstStyle/>
          <a:p>
            <a:r>
              <a:rPr lang="en-US" b="1" dirty="0"/>
              <a:t>The future</a:t>
            </a:r>
          </a:p>
        </p:txBody>
      </p:sp>
      <p:sp>
        <p:nvSpPr>
          <p:cNvPr id="81" name="TextBox 80"/>
          <p:cNvSpPr txBox="1"/>
          <p:nvPr/>
        </p:nvSpPr>
        <p:spPr>
          <a:xfrm>
            <a:off x="1447800" y="4572000"/>
            <a:ext cx="1295400" cy="369332"/>
          </a:xfrm>
          <a:prstGeom prst="rect">
            <a:avLst/>
          </a:prstGeom>
          <a:noFill/>
        </p:spPr>
        <p:txBody>
          <a:bodyPr wrap="square" rtlCol="0">
            <a:spAutoFit/>
          </a:bodyPr>
          <a:lstStyle/>
          <a:p>
            <a:r>
              <a:rPr lang="en-US" b="1" dirty="0"/>
              <a:t> Gratitude</a:t>
            </a:r>
          </a:p>
        </p:txBody>
      </p:sp>
      <p:sp>
        <p:nvSpPr>
          <p:cNvPr id="85" name="TextBox 84"/>
          <p:cNvSpPr txBox="1"/>
          <p:nvPr/>
        </p:nvSpPr>
        <p:spPr>
          <a:xfrm>
            <a:off x="3276600" y="4572000"/>
            <a:ext cx="1340432" cy="369332"/>
          </a:xfrm>
          <a:prstGeom prst="rect">
            <a:avLst/>
          </a:prstGeom>
          <a:noFill/>
        </p:spPr>
        <p:txBody>
          <a:bodyPr wrap="none" rtlCol="0">
            <a:spAutoFit/>
          </a:bodyPr>
          <a:lstStyle/>
          <a:p>
            <a:r>
              <a:rPr lang="en-US" b="1" dirty="0"/>
              <a:t>Compassion</a:t>
            </a:r>
          </a:p>
        </p:txBody>
      </p:sp>
      <p:sp>
        <p:nvSpPr>
          <p:cNvPr id="86" name="TextBox 85"/>
          <p:cNvSpPr txBox="1"/>
          <p:nvPr/>
        </p:nvSpPr>
        <p:spPr>
          <a:xfrm>
            <a:off x="5181600" y="4572000"/>
            <a:ext cx="1295400" cy="369332"/>
          </a:xfrm>
          <a:prstGeom prst="rect">
            <a:avLst/>
          </a:prstGeom>
          <a:noFill/>
        </p:spPr>
        <p:txBody>
          <a:bodyPr wrap="square" rtlCol="0">
            <a:spAutoFit/>
          </a:bodyPr>
          <a:lstStyle/>
          <a:p>
            <a:r>
              <a:rPr lang="en-US" b="1" dirty="0"/>
              <a:t>  Warning</a:t>
            </a:r>
          </a:p>
        </p:txBody>
      </p:sp>
      <p:sp>
        <p:nvSpPr>
          <p:cNvPr id="87" name="TextBox 86"/>
          <p:cNvSpPr txBox="1"/>
          <p:nvPr/>
        </p:nvSpPr>
        <p:spPr>
          <a:xfrm>
            <a:off x="7086600" y="4572000"/>
            <a:ext cx="1241904" cy="369332"/>
          </a:xfrm>
          <a:prstGeom prst="rect">
            <a:avLst/>
          </a:prstGeom>
          <a:noFill/>
        </p:spPr>
        <p:txBody>
          <a:bodyPr wrap="square" rtlCol="0">
            <a:spAutoFit/>
          </a:bodyPr>
          <a:lstStyle/>
          <a:p>
            <a:r>
              <a:rPr lang="en-US" b="1" dirty="0"/>
              <a:t>Command</a:t>
            </a:r>
          </a:p>
        </p:txBody>
      </p:sp>
      <p:sp>
        <p:nvSpPr>
          <p:cNvPr id="88" name="TextBox 87"/>
          <p:cNvSpPr txBox="1"/>
          <p:nvPr/>
        </p:nvSpPr>
        <p:spPr>
          <a:xfrm>
            <a:off x="1371600" y="4876800"/>
            <a:ext cx="7469067" cy="646331"/>
          </a:xfrm>
          <a:prstGeom prst="rect">
            <a:avLst/>
          </a:prstGeom>
          <a:noFill/>
        </p:spPr>
        <p:txBody>
          <a:bodyPr wrap="square" rtlCol="0">
            <a:spAutoFit/>
          </a:bodyPr>
          <a:lstStyle/>
          <a:p>
            <a:r>
              <a:rPr lang="en-US" b="1" dirty="0"/>
              <a:t>Paul, the old warrior, passing the torch to a young soldier – h is “son</a:t>
            </a:r>
          </a:p>
          <a:p>
            <a:r>
              <a:rPr lang="en-US" b="1" dirty="0"/>
              <a:t>In the faith” – encouraging him to stay faithful in the midst of hardship</a:t>
            </a:r>
          </a:p>
        </p:txBody>
      </p:sp>
      <p:sp>
        <p:nvSpPr>
          <p:cNvPr id="89" name="TextBox 88"/>
          <p:cNvSpPr txBox="1"/>
          <p:nvPr/>
        </p:nvSpPr>
        <p:spPr>
          <a:xfrm>
            <a:off x="1066800" y="5486400"/>
            <a:ext cx="2554968" cy="1107996"/>
          </a:xfrm>
          <a:prstGeom prst="rect">
            <a:avLst/>
          </a:prstGeom>
          <a:noFill/>
        </p:spPr>
        <p:txBody>
          <a:bodyPr wrap="square" rtlCol="0">
            <a:spAutoFit/>
          </a:bodyPr>
          <a:lstStyle/>
          <a:p>
            <a:r>
              <a:rPr lang="en-US" sz="1600" b="1" dirty="0"/>
              <a:t>“….</a:t>
            </a:r>
            <a:r>
              <a:rPr lang="en-US" sz="1600" b="1" i="1" dirty="0"/>
              <a:t>guard the </a:t>
            </a:r>
          </a:p>
          <a:p>
            <a:r>
              <a:rPr lang="en-US" sz="1600" b="1" i="1" dirty="0"/>
              <a:t>treasure which</a:t>
            </a:r>
          </a:p>
          <a:p>
            <a:r>
              <a:rPr lang="en-US" sz="1600" b="1" i="1" dirty="0"/>
              <a:t>has been entrusted </a:t>
            </a:r>
          </a:p>
          <a:p>
            <a:r>
              <a:rPr lang="en-US" sz="1600" b="1" i="1" dirty="0"/>
              <a:t>In you</a:t>
            </a:r>
            <a:r>
              <a:rPr lang="en-US" sz="1600" b="1" dirty="0"/>
              <a:t>.” (1:14</a:t>
            </a:r>
            <a:r>
              <a:rPr lang="en-US" dirty="0"/>
              <a:t>)</a:t>
            </a:r>
          </a:p>
        </p:txBody>
      </p:sp>
      <p:sp>
        <p:nvSpPr>
          <p:cNvPr id="90" name="TextBox 89"/>
          <p:cNvSpPr txBox="1"/>
          <p:nvPr/>
        </p:nvSpPr>
        <p:spPr>
          <a:xfrm>
            <a:off x="3048000" y="5486400"/>
            <a:ext cx="1828800" cy="1323439"/>
          </a:xfrm>
          <a:prstGeom prst="rect">
            <a:avLst/>
          </a:prstGeom>
          <a:noFill/>
        </p:spPr>
        <p:txBody>
          <a:bodyPr wrap="square" rtlCol="0">
            <a:spAutoFit/>
          </a:bodyPr>
          <a:lstStyle/>
          <a:p>
            <a:r>
              <a:rPr lang="en-US" sz="1600" b="1" i="1" dirty="0"/>
              <a:t>“Suffer hardship </a:t>
            </a:r>
          </a:p>
          <a:p>
            <a:r>
              <a:rPr lang="en-US" sz="1600" b="1" i="1" dirty="0"/>
              <a:t> with me, as a good soldier of Jesus Christ (2:3)</a:t>
            </a:r>
          </a:p>
          <a:p>
            <a:endParaRPr lang="en-US" sz="1600" b="1" i="1" dirty="0"/>
          </a:p>
        </p:txBody>
      </p:sp>
      <p:sp>
        <p:nvSpPr>
          <p:cNvPr id="92" name="TextBox 91"/>
          <p:cNvSpPr txBox="1"/>
          <p:nvPr/>
        </p:nvSpPr>
        <p:spPr>
          <a:xfrm>
            <a:off x="4876800" y="5486400"/>
            <a:ext cx="1828800" cy="1077218"/>
          </a:xfrm>
          <a:prstGeom prst="rect">
            <a:avLst/>
          </a:prstGeom>
          <a:noFill/>
        </p:spPr>
        <p:txBody>
          <a:bodyPr wrap="square" rtlCol="0">
            <a:spAutoFit/>
          </a:bodyPr>
          <a:lstStyle/>
          <a:p>
            <a:r>
              <a:rPr lang="en-US" sz="1600" b="1" i="1" dirty="0"/>
              <a:t>…”Continue in the things you learned</a:t>
            </a:r>
          </a:p>
          <a:p>
            <a:r>
              <a:rPr lang="en-US" sz="1600" b="1" i="1" dirty="0"/>
              <a:t>and become     </a:t>
            </a:r>
            <a:br>
              <a:rPr lang="en-US" sz="1600" b="1" i="1" dirty="0"/>
            </a:br>
            <a:r>
              <a:rPr lang="en-US" sz="1600" b="1" i="1" dirty="0"/>
              <a:t>convinced…” (3:14)</a:t>
            </a:r>
          </a:p>
        </p:txBody>
      </p:sp>
      <p:sp>
        <p:nvSpPr>
          <p:cNvPr id="95" name="TextBox 94"/>
          <p:cNvSpPr txBox="1"/>
          <p:nvPr/>
        </p:nvSpPr>
        <p:spPr>
          <a:xfrm rot="10800000" flipV="1">
            <a:off x="6553200" y="5483919"/>
            <a:ext cx="2209800" cy="1077218"/>
          </a:xfrm>
          <a:prstGeom prst="rect">
            <a:avLst/>
          </a:prstGeom>
          <a:noFill/>
        </p:spPr>
        <p:txBody>
          <a:bodyPr wrap="square" rtlCol="0">
            <a:spAutoFit/>
          </a:bodyPr>
          <a:lstStyle/>
          <a:p>
            <a:r>
              <a:rPr lang="en-US" sz="1600" b="1" i="1" dirty="0"/>
              <a:t>“Preach the word; be</a:t>
            </a:r>
          </a:p>
          <a:p>
            <a:r>
              <a:rPr lang="en-US" sz="1600" b="1" i="1" dirty="0"/>
              <a:t>ready in season and </a:t>
            </a:r>
          </a:p>
          <a:p>
            <a:r>
              <a:rPr lang="en-US" sz="1600" b="1" i="1" dirty="0"/>
              <a:t>out of season; reprove, rebuke, exhort…(4:2)</a:t>
            </a:r>
          </a:p>
        </p:txBody>
      </p:sp>
      <p:sp>
        <p:nvSpPr>
          <p:cNvPr id="96" name="TextBox 95"/>
          <p:cNvSpPr txBox="1"/>
          <p:nvPr/>
        </p:nvSpPr>
        <p:spPr>
          <a:xfrm>
            <a:off x="0" y="1524000"/>
            <a:ext cx="1179938" cy="369332"/>
          </a:xfrm>
          <a:prstGeom prst="rect">
            <a:avLst/>
          </a:prstGeom>
          <a:noFill/>
        </p:spPr>
        <p:txBody>
          <a:bodyPr wrap="none" rtlCol="0">
            <a:spAutoFit/>
          </a:bodyPr>
          <a:lstStyle/>
          <a:p>
            <a:r>
              <a:rPr lang="en-US" b="1" dirty="0"/>
              <a:t>A.D. 65-67</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Titus</a:t>
            </a:r>
          </a:p>
        </p:txBody>
      </p:sp>
      <p:sp>
        <p:nvSpPr>
          <p:cNvPr id="3" name="Content Placeholder 2"/>
          <p:cNvSpPr>
            <a:spLocks noGrp="1"/>
          </p:cNvSpPr>
          <p:nvPr>
            <p:ph idx="1"/>
          </p:nvPr>
        </p:nvSpPr>
        <p:spPr>
          <a:xfrm>
            <a:off x="762000" y="1371600"/>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God's Masterwork - Swindoll</a:t>
            </a:r>
          </a:p>
        </p:txBody>
      </p:sp>
      <p:cxnSp>
        <p:nvCxnSpPr>
          <p:cNvPr id="5" name="Straight Connector 4"/>
          <p:cNvCxnSpPr/>
          <p:nvPr/>
        </p:nvCxnSpPr>
        <p:spPr>
          <a:xfrm rot="5400000">
            <a:off x="-266700" y="2781300"/>
            <a:ext cx="28956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239000" y="2667000"/>
            <a:ext cx="2819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4267200"/>
            <a:ext cx="3124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762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3914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66800" y="6553200"/>
            <a:ext cx="74676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51816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7150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flipV="1">
            <a:off x="1143000" y="4255532"/>
            <a:ext cx="2743200" cy="369332"/>
          </a:xfrm>
          <a:prstGeom prst="rect">
            <a:avLst/>
          </a:prstGeom>
          <a:noFill/>
        </p:spPr>
        <p:txBody>
          <a:bodyPr wrap="square" rtlCol="0">
            <a:spAutoFit/>
          </a:bodyPr>
          <a:lstStyle/>
          <a:p>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1143000" y="3886200"/>
            <a:ext cx="1905000" cy="369332"/>
          </a:xfrm>
          <a:prstGeom prst="rect">
            <a:avLst/>
          </a:prstGeom>
          <a:noFill/>
        </p:spPr>
        <p:txBody>
          <a:bodyPr wrap="square" rtlCol="0">
            <a:spAutoFit/>
          </a:bodyPr>
          <a:lstStyle/>
          <a:p>
            <a:r>
              <a:rPr lang="en-US" dirty="0"/>
              <a:t>               </a:t>
            </a:r>
            <a:r>
              <a:rPr lang="en-US" sz="1600" b="1" dirty="0"/>
              <a:t>Chapter 1</a:t>
            </a:r>
          </a:p>
        </p:txBody>
      </p:sp>
      <p:sp>
        <p:nvSpPr>
          <p:cNvPr id="132" name="TextBox 131"/>
          <p:cNvSpPr txBox="1"/>
          <p:nvPr/>
        </p:nvSpPr>
        <p:spPr>
          <a:xfrm>
            <a:off x="1676400" y="4038600"/>
            <a:ext cx="1676400" cy="369332"/>
          </a:xfrm>
          <a:prstGeom prst="rect">
            <a:avLst/>
          </a:prstGeom>
          <a:noFill/>
        </p:spPr>
        <p:txBody>
          <a:bodyPr wrap="square" rtlCol="0">
            <a:spAutoFit/>
          </a:bodyPr>
          <a:lstStyle/>
          <a:p>
            <a:r>
              <a:rPr lang="en-US" dirty="0"/>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cxnSp>
        <p:nvCxnSpPr>
          <p:cNvPr id="40" name="Straight Connector 39"/>
          <p:cNvCxnSpPr/>
          <p:nvPr/>
        </p:nvCxnSpPr>
        <p:spPr>
          <a:xfrm rot="5400000">
            <a:off x="2552700" y="27051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4191000" y="4267200"/>
            <a:ext cx="4343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0" y="46482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0" y="61722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4953000" y="2743200"/>
            <a:ext cx="28194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4419600" y="3886200"/>
            <a:ext cx="2133600" cy="338554"/>
          </a:xfrm>
          <a:prstGeom prst="rect">
            <a:avLst/>
          </a:prstGeom>
          <a:noFill/>
        </p:spPr>
        <p:txBody>
          <a:bodyPr wrap="square" rtlCol="0">
            <a:spAutoFit/>
          </a:bodyPr>
          <a:lstStyle/>
          <a:p>
            <a:r>
              <a:rPr lang="en-US" sz="1600" b="1" dirty="0"/>
              <a:t>Chapter 2</a:t>
            </a:r>
          </a:p>
        </p:txBody>
      </p:sp>
      <p:sp>
        <p:nvSpPr>
          <p:cNvPr id="52" name="TextBox 51"/>
          <p:cNvSpPr txBox="1"/>
          <p:nvPr/>
        </p:nvSpPr>
        <p:spPr>
          <a:xfrm>
            <a:off x="6781800" y="3886200"/>
            <a:ext cx="1752600" cy="338554"/>
          </a:xfrm>
          <a:prstGeom prst="rect">
            <a:avLst/>
          </a:prstGeom>
          <a:noFill/>
        </p:spPr>
        <p:txBody>
          <a:bodyPr wrap="square" rtlCol="0">
            <a:spAutoFit/>
          </a:bodyPr>
          <a:lstStyle/>
          <a:p>
            <a:r>
              <a:rPr lang="en-US" sz="1600" dirty="0"/>
              <a:t>     </a:t>
            </a:r>
            <a:r>
              <a:rPr lang="en-US" sz="1600" b="1" dirty="0"/>
              <a:t>Chapter 3</a:t>
            </a:r>
          </a:p>
        </p:txBody>
      </p:sp>
      <p:cxnSp>
        <p:nvCxnSpPr>
          <p:cNvPr id="104" name="Straight Connector 103"/>
          <p:cNvCxnSpPr/>
          <p:nvPr/>
        </p:nvCxnSpPr>
        <p:spPr>
          <a:xfrm rot="5400000">
            <a:off x="5524500" y="4991100"/>
            <a:ext cx="14478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1447800" y="1524000"/>
            <a:ext cx="2286000" cy="369332"/>
          </a:xfrm>
          <a:prstGeom prst="rect">
            <a:avLst/>
          </a:prstGeom>
          <a:noFill/>
        </p:spPr>
        <p:txBody>
          <a:bodyPr wrap="square" rtlCol="0">
            <a:spAutoFit/>
          </a:bodyPr>
          <a:lstStyle/>
          <a:p>
            <a:r>
              <a:rPr lang="en-US" dirty="0">
                <a:latin typeface="Arial Black" pitchFamily="34" charset="0"/>
              </a:rPr>
              <a:t>  Taking Charge</a:t>
            </a:r>
          </a:p>
        </p:txBody>
      </p:sp>
      <p:cxnSp>
        <p:nvCxnSpPr>
          <p:cNvPr id="45" name="Straight Connector 44"/>
          <p:cNvCxnSpPr/>
          <p:nvPr/>
        </p:nvCxnSpPr>
        <p:spPr>
          <a:xfrm rot="5400000">
            <a:off x="3048000" y="4953000"/>
            <a:ext cx="1524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4114800" y="1524000"/>
            <a:ext cx="2514600" cy="369332"/>
          </a:xfrm>
          <a:prstGeom prst="rect">
            <a:avLst/>
          </a:prstGeom>
          <a:noFill/>
        </p:spPr>
        <p:txBody>
          <a:bodyPr wrap="square" rtlCol="0">
            <a:spAutoFit/>
          </a:bodyPr>
          <a:lstStyle/>
          <a:p>
            <a:r>
              <a:rPr lang="en-US" dirty="0">
                <a:latin typeface="Arial Black" pitchFamily="34" charset="0"/>
              </a:rPr>
              <a:t>  Giving Advice</a:t>
            </a:r>
          </a:p>
        </p:txBody>
      </p:sp>
      <p:sp>
        <p:nvSpPr>
          <p:cNvPr id="49" name="TextBox 48"/>
          <p:cNvSpPr txBox="1"/>
          <p:nvPr/>
        </p:nvSpPr>
        <p:spPr>
          <a:xfrm>
            <a:off x="6705600" y="1524000"/>
            <a:ext cx="1875205" cy="369332"/>
          </a:xfrm>
          <a:prstGeom prst="rect">
            <a:avLst/>
          </a:prstGeom>
          <a:noFill/>
        </p:spPr>
        <p:txBody>
          <a:bodyPr wrap="square" rtlCol="0">
            <a:spAutoFit/>
          </a:bodyPr>
          <a:lstStyle/>
          <a:p>
            <a:r>
              <a:rPr lang="en-US" dirty="0">
                <a:latin typeface="Arial Black" pitchFamily="34" charset="0"/>
              </a:rPr>
              <a:t>  Doing Right</a:t>
            </a:r>
          </a:p>
        </p:txBody>
      </p:sp>
      <p:sp>
        <p:nvSpPr>
          <p:cNvPr id="50" name="TextBox 49"/>
          <p:cNvSpPr txBox="1"/>
          <p:nvPr/>
        </p:nvSpPr>
        <p:spPr>
          <a:xfrm rot="234463">
            <a:off x="762000" y="1999493"/>
            <a:ext cx="461665" cy="1964512"/>
          </a:xfrm>
          <a:prstGeom prst="rect">
            <a:avLst/>
          </a:prstGeom>
          <a:noFill/>
        </p:spPr>
        <p:txBody>
          <a:bodyPr vert="vert270" wrap="none" rtlCol="0">
            <a:spAutoFit/>
          </a:bodyPr>
          <a:lstStyle/>
          <a:p>
            <a:r>
              <a:rPr lang="en-US" b="1" dirty="0"/>
              <a:t>Introduction (1:1-4</a:t>
            </a:r>
            <a:r>
              <a:rPr lang="en-US" dirty="0"/>
              <a:t>)</a:t>
            </a:r>
          </a:p>
        </p:txBody>
      </p:sp>
      <p:sp>
        <p:nvSpPr>
          <p:cNvPr id="51" name="TextBox 50"/>
          <p:cNvSpPr txBox="1"/>
          <p:nvPr/>
        </p:nvSpPr>
        <p:spPr>
          <a:xfrm rot="300679">
            <a:off x="8573484" y="1825546"/>
            <a:ext cx="461665" cy="2121932"/>
          </a:xfrm>
          <a:prstGeom prst="rect">
            <a:avLst/>
          </a:prstGeom>
          <a:noFill/>
        </p:spPr>
        <p:txBody>
          <a:bodyPr vert="vert270" wrap="square" rtlCol="0">
            <a:spAutoFit/>
          </a:bodyPr>
          <a:lstStyle/>
          <a:p>
            <a:r>
              <a:rPr lang="en-US" b="1" dirty="0"/>
              <a:t>Conclusion (3:12-15)</a:t>
            </a:r>
          </a:p>
        </p:txBody>
      </p:sp>
      <p:sp>
        <p:nvSpPr>
          <p:cNvPr id="54" name="TextBox 53"/>
          <p:cNvSpPr txBox="1"/>
          <p:nvPr/>
        </p:nvSpPr>
        <p:spPr>
          <a:xfrm>
            <a:off x="1752600" y="2133600"/>
            <a:ext cx="2077286" cy="646331"/>
          </a:xfrm>
          <a:prstGeom prst="rect">
            <a:avLst/>
          </a:prstGeom>
          <a:noFill/>
        </p:spPr>
        <p:txBody>
          <a:bodyPr wrap="square" rtlCol="0">
            <a:spAutoFit/>
          </a:bodyPr>
          <a:lstStyle/>
          <a:p>
            <a:pPr>
              <a:buFont typeface="Arial" pitchFamily="34" charset="0"/>
              <a:buChar char="•"/>
            </a:pPr>
            <a:r>
              <a:rPr lang="en-US" dirty="0"/>
              <a:t>Elders</a:t>
            </a:r>
          </a:p>
          <a:p>
            <a:pPr>
              <a:buFont typeface="Arial" pitchFamily="34" charset="0"/>
              <a:buChar char="•"/>
            </a:pPr>
            <a:r>
              <a:rPr lang="en-US" dirty="0"/>
              <a:t>Rebellious People</a:t>
            </a:r>
          </a:p>
        </p:txBody>
      </p:sp>
      <p:sp>
        <p:nvSpPr>
          <p:cNvPr id="55" name="TextBox 54"/>
          <p:cNvSpPr txBox="1"/>
          <p:nvPr/>
        </p:nvSpPr>
        <p:spPr>
          <a:xfrm>
            <a:off x="3962400" y="2133600"/>
            <a:ext cx="2809357" cy="1200329"/>
          </a:xfrm>
          <a:prstGeom prst="rect">
            <a:avLst/>
          </a:prstGeom>
          <a:noFill/>
        </p:spPr>
        <p:txBody>
          <a:bodyPr wrap="square" rtlCol="0">
            <a:spAutoFit/>
          </a:bodyPr>
          <a:lstStyle/>
          <a:p>
            <a:pPr>
              <a:buFont typeface="Arial" pitchFamily="34" charset="0"/>
              <a:buChar char="•"/>
            </a:pPr>
            <a:r>
              <a:rPr lang="en-US" dirty="0"/>
              <a:t>Older men and women</a:t>
            </a:r>
          </a:p>
          <a:p>
            <a:pPr>
              <a:buFont typeface="Arial" pitchFamily="34" charset="0"/>
              <a:buChar char="•"/>
            </a:pPr>
            <a:r>
              <a:rPr lang="en-US" dirty="0"/>
              <a:t>Young women &amp; men</a:t>
            </a:r>
          </a:p>
          <a:p>
            <a:pPr>
              <a:buFont typeface="Arial" pitchFamily="34" charset="0"/>
              <a:buChar char="•"/>
            </a:pPr>
            <a:r>
              <a:rPr lang="en-US" dirty="0"/>
              <a:t>Leaders</a:t>
            </a:r>
          </a:p>
          <a:p>
            <a:pPr>
              <a:buFont typeface="Arial" pitchFamily="34" charset="0"/>
              <a:buChar char="•"/>
            </a:pPr>
            <a:r>
              <a:rPr lang="en-US" dirty="0"/>
              <a:t>Slaves &amp; Masters</a:t>
            </a:r>
          </a:p>
        </p:txBody>
      </p:sp>
      <p:sp>
        <p:nvSpPr>
          <p:cNvPr id="57" name="TextBox 56"/>
          <p:cNvSpPr txBox="1"/>
          <p:nvPr/>
        </p:nvSpPr>
        <p:spPr>
          <a:xfrm>
            <a:off x="6705600" y="2209800"/>
            <a:ext cx="1696747" cy="646331"/>
          </a:xfrm>
          <a:prstGeom prst="rect">
            <a:avLst/>
          </a:prstGeom>
          <a:noFill/>
        </p:spPr>
        <p:txBody>
          <a:bodyPr wrap="none" rtlCol="0">
            <a:spAutoFit/>
          </a:bodyPr>
          <a:lstStyle/>
          <a:p>
            <a:pPr>
              <a:buFont typeface="Arial" pitchFamily="34" charset="0"/>
              <a:buChar char="•"/>
            </a:pPr>
            <a:r>
              <a:rPr lang="en-US" dirty="0"/>
              <a:t>What to do</a:t>
            </a:r>
          </a:p>
          <a:p>
            <a:pPr>
              <a:buFont typeface="Arial" pitchFamily="34" charset="0"/>
              <a:buChar char="•"/>
            </a:pPr>
            <a:r>
              <a:rPr lang="en-US" dirty="0"/>
              <a:t>What not to do</a:t>
            </a:r>
          </a:p>
        </p:txBody>
      </p:sp>
      <p:sp>
        <p:nvSpPr>
          <p:cNvPr id="59" name="TextBox 58"/>
          <p:cNvSpPr txBox="1"/>
          <p:nvPr/>
        </p:nvSpPr>
        <p:spPr>
          <a:xfrm>
            <a:off x="152400" y="4267200"/>
            <a:ext cx="838178" cy="369332"/>
          </a:xfrm>
          <a:prstGeom prst="rect">
            <a:avLst/>
          </a:prstGeom>
          <a:noFill/>
        </p:spPr>
        <p:txBody>
          <a:bodyPr wrap="none" rtlCol="0">
            <a:spAutoFit/>
          </a:bodyPr>
          <a:lstStyle/>
          <a:p>
            <a:r>
              <a:rPr lang="en-US" b="1" dirty="0"/>
              <a:t>People</a:t>
            </a:r>
          </a:p>
        </p:txBody>
      </p:sp>
      <p:sp>
        <p:nvSpPr>
          <p:cNvPr id="60" name="TextBox 59"/>
          <p:cNvSpPr txBox="1"/>
          <p:nvPr/>
        </p:nvSpPr>
        <p:spPr>
          <a:xfrm>
            <a:off x="1219200" y="4267200"/>
            <a:ext cx="2615318" cy="369332"/>
          </a:xfrm>
          <a:prstGeom prst="rect">
            <a:avLst/>
          </a:prstGeom>
          <a:noFill/>
        </p:spPr>
        <p:txBody>
          <a:bodyPr wrap="square" rtlCol="0">
            <a:spAutoFit/>
          </a:bodyPr>
          <a:lstStyle/>
          <a:p>
            <a:r>
              <a:rPr lang="en-US" b="1" dirty="0"/>
              <a:t>Elders                 Enemies</a:t>
            </a:r>
          </a:p>
        </p:txBody>
      </p:sp>
      <p:sp>
        <p:nvSpPr>
          <p:cNvPr id="62" name="TextBox 61"/>
          <p:cNvSpPr txBox="1"/>
          <p:nvPr/>
        </p:nvSpPr>
        <p:spPr>
          <a:xfrm>
            <a:off x="4191000" y="4267200"/>
            <a:ext cx="1875269" cy="369332"/>
          </a:xfrm>
          <a:prstGeom prst="rect">
            <a:avLst/>
          </a:prstGeom>
          <a:noFill/>
        </p:spPr>
        <p:txBody>
          <a:bodyPr wrap="square" rtlCol="0">
            <a:spAutoFit/>
          </a:bodyPr>
          <a:lstStyle/>
          <a:p>
            <a:r>
              <a:rPr lang="en-US" b="1" dirty="0"/>
              <a:t>Specific Groups</a:t>
            </a:r>
          </a:p>
        </p:txBody>
      </p:sp>
      <p:sp>
        <p:nvSpPr>
          <p:cNvPr id="63" name="TextBox 62"/>
          <p:cNvSpPr txBox="1"/>
          <p:nvPr/>
        </p:nvSpPr>
        <p:spPr>
          <a:xfrm>
            <a:off x="6400800" y="4267200"/>
            <a:ext cx="2342769" cy="369332"/>
          </a:xfrm>
          <a:prstGeom prst="rect">
            <a:avLst/>
          </a:prstGeom>
          <a:noFill/>
        </p:spPr>
        <p:txBody>
          <a:bodyPr wrap="square" rtlCol="0">
            <a:spAutoFit/>
          </a:bodyPr>
          <a:lstStyle/>
          <a:p>
            <a:r>
              <a:rPr lang="en-US" b="1" dirty="0"/>
              <a:t>Christians in general</a:t>
            </a:r>
          </a:p>
        </p:txBody>
      </p:sp>
      <p:sp>
        <p:nvSpPr>
          <p:cNvPr id="64" name="TextBox 63"/>
          <p:cNvSpPr txBox="1"/>
          <p:nvPr/>
        </p:nvSpPr>
        <p:spPr>
          <a:xfrm>
            <a:off x="228600" y="4724400"/>
            <a:ext cx="819570" cy="369332"/>
          </a:xfrm>
          <a:prstGeom prst="rect">
            <a:avLst/>
          </a:prstGeom>
          <a:noFill/>
        </p:spPr>
        <p:txBody>
          <a:bodyPr wrap="square" rtlCol="0">
            <a:spAutoFit/>
          </a:bodyPr>
          <a:lstStyle/>
          <a:p>
            <a:r>
              <a:rPr lang="en-US" b="1" dirty="0"/>
              <a:t>Issue</a:t>
            </a:r>
          </a:p>
        </p:txBody>
      </p:sp>
      <p:sp>
        <p:nvSpPr>
          <p:cNvPr id="65" name="TextBox 64"/>
          <p:cNvSpPr txBox="1"/>
          <p:nvPr/>
        </p:nvSpPr>
        <p:spPr>
          <a:xfrm>
            <a:off x="1371600" y="4724400"/>
            <a:ext cx="2515046" cy="369332"/>
          </a:xfrm>
          <a:prstGeom prst="rect">
            <a:avLst/>
          </a:prstGeom>
          <a:noFill/>
        </p:spPr>
        <p:txBody>
          <a:bodyPr wrap="square" rtlCol="0">
            <a:spAutoFit/>
          </a:bodyPr>
          <a:lstStyle/>
          <a:p>
            <a:r>
              <a:rPr lang="en-US" b="1" dirty="0"/>
              <a:t>Elders Qualifications </a:t>
            </a:r>
          </a:p>
        </p:txBody>
      </p:sp>
      <p:sp>
        <p:nvSpPr>
          <p:cNvPr id="66" name="TextBox 65"/>
          <p:cNvSpPr txBox="1"/>
          <p:nvPr/>
        </p:nvSpPr>
        <p:spPr>
          <a:xfrm>
            <a:off x="4191000" y="4572000"/>
            <a:ext cx="3087974" cy="646331"/>
          </a:xfrm>
          <a:prstGeom prst="rect">
            <a:avLst/>
          </a:prstGeom>
          <a:noFill/>
        </p:spPr>
        <p:txBody>
          <a:bodyPr wrap="square" rtlCol="0">
            <a:spAutoFit/>
          </a:bodyPr>
          <a:lstStyle/>
          <a:p>
            <a:r>
              <a:rPr lang="en-US" b="1" dirty="0"/>
              <a:t>  Instruction for </a:t>
            </a:r>
          </a:p>
          <a:p>
            <a:r>
              <a:rPr lang="en-US" b="1" dirty="0"/>
              <a:t>particular people</a:t>
            </a:r>
          </a:p>
        </p:txBody>
      </p:sp>
      <p:sp>
        <p:nvSpPr>
          <p:cNvPr id="67" name="TextBox 66"/>
          <p:cNvSpPr txBox="1"/>
          <p:nvPr/>
        </p:nvSpPr>
        <p:spPr>
          <a:xfrm>
            <a:off x="6248400" y="4572000"/>
            <a:ext cx="2396219" cy="646331"/>
          </a:xfrm>
          <a:prstGeom prst="rect">
            <a:avLst/>
          </a:prstGeom>
          <a:noFill/>
        </p:spPr>
        <p:txBody>
          <a:bodyPr wrap="square" rtlCol="0">
            <a:spAutoFit/>
          </a:bodyPr>
          <a:lstStyle/>
          <a:p>
            <a:r>
              <a:rPr lang="en-US" b="1" dirty="0"/>
              <a:t>Attitude and conduct</a:t>
            </a:r>
          </a:p>
          <a:p>
            <a:r>
              <a:rPr lang="en-US" b="1" dirty="0"/>
              <a:t>Toward good and bad</a:t>
            </a:r>
          </a:p>
        </p:txBody>
      </p:sp>
      <p:sp>
        <p:nvSpPr>
          <p:cNvPr id="68" name="TextBox 67"/>
          <p:cNvSpPr txBox="1"/>
          <p:nvPr/>
        </p:nvSpPr>
        <p:spPr>
          <a:xfrm>
            <a:off x="0" y="5257800"/>
            <a:ext cx="1237018" cy="369332"/>
          </a:xfrm>
          <a:prstGeom prst="rect">
            <a:avLst/>
          </a:prstGeom>
          <a:noFill/>
        </p:spPr>
        <p:txBody>
          <a:bodyPr wrap="square" rtlCol="0">
            <a:spAutoFit/>
          </a:bodyPr>
          <a:lstStyle/>
          <a:p>
            <a:r>
              <a:rPr lang="en-US" b="1" dirty="0"/>
              <a:t> A church</a:t>
            </a:r>
          </a:p>
        </p:txBody>
      </p:sp>
      <p:sp>
        <p:nvSpPr>
          <p:cNvPr id="69" name="TextBox 68"/>
          <p:cNvSpPr txBox="1"/>
          <p:nvPr/>
        </p:nvSpPr>
        <p:spPr>
          <a:xfrm>
            <a:off x="1143000" y="5181600"/>
            <a:ext cx="2362200" cy="369332"/>
          </a:xfrm>
          <a:prstGeom prst="rect">
            <a:avLst/>
          </a:prstGeom>
          <a:noFill/>
        </p:spPr>
        <p:txBody>
          <a:bodyPr wrap="square" rtlCol="0">
            <a:spAutoFit/>
          </a:bodyPr>
          <a:lstStyle/>
          <a:p>
            <a:r>
              <a:rPr lang="en-US" b="1" dirty="0"/>
              <a:t>    …in good order (1:5)</a:t>
            </a:r>
          </a:p>
        </p:txBody>
      </p:sp>
      <p:sp>
        <p:nvSpPr>
          <p:cNvPr id="70" name="TextBox 69"/>
          <p:cNvSpPr txBox="1"/>
          <p:nvPr/>
        </p:nvSpPr>
        <p:spPr>
          <a:xfrm>
            <a:off x="3733800" y="5181600"/>
            <a:ext cx="2895600" cy="369332"/>
          </a:xfrm>
          <a:prstGeom prst="rect">
            <a:avLst/>
          </a:prstGeom>
          <a:noFill/>
        </p:spPr>
        <p:txBody>
          <a:bodyPr wrap="square" rtlCol="0">
            <a:spAutoFit/>
          </a:bodyPr>
          <a:lstStyle/>
          <a:p>
            <a:r>
              <a:rPr lang="en-US" b="1" dirty="0"/>
              <a:t> …w/good doctrine (2:1)</a:t>
            </a:r>
          </a:p>
        </p:txBody>
      </p:sp>
      <p:sp>
        <p:nvSpPr>
          <p:cNvPr id="72" name="TextBox 71"/>
          <p:cNvSpPr txBox="1"/>
          <p:nvPr/>
        </p:nvSpPr>
        <p:spPr>
          <a:xfrm>
            <a:off x="6324600" y="5181600"/>
            <a:ext cx="2421188" cy="369332"/>
          </a:xfrm>
          <a:prstGeom prst="rect">
            <a:avLst/>
          </a:prstGeom>
          <a:noFill/>
        </p:spPr>
        <p:txBody>
          <a:bodyPr wrap="square" rtlCol="0">
            <a:spAutoFit/>
          </a:bodyPr>
          <a:lstStyle/>
          <a:p>
            <a:r>
              <a:rPr lang="en-US" b="1" dirty="0"/>
              <a:t>…of good deeds (3:1)</a:t>
            </a:r>
          </a:p>
        </p:txBody>
      </p:sp>
      <p:sp>
        <p:nvSpPr>
          <p:cNvPr id="74" name="TextBox 73"/>
          <p:cNvSpPr txBox="1"/>
          <p:nvPr/>
        </p:nvSpPr>
        <p:spPr>
          <a:xfrm>
            <a:off x="0" y="5715000"/>
            <a:ext cx="1484072" cy="369332"/>
          </a:xfrm>
          <a:prstGeom prst="rect">
            <a:avLst/>
          </a:prstGeom>
          <a:noFill/>
        </p:spPr>
        <p:txBody>
          <a:bodyPr wrap="square" rtlCol="0">
            <a:spAutoFit/>
          </a:bodyPr>
          <a:lstStyle/>
          <a:p>
            <a:r>
              <a:rPr lang="en-US" sz="1600" b="1" dirty="0"/>
              <a:t>    </a:t>
            </a:r>
            <a:r>
              <a:rPr lang="en-US" b="1" dirty="0"/>
              <a:t>Theme</a:t>
            </a:r>
          </a:p>
        </p:txBody>
      </p:sp>
      <p:sp>
        <p:nvSpPr>
          <p:cNvPr id="76" name="TextBox 75"/>
          <p:cNvSpPr txBox="1"/>
          <p:nvPr/>
        </p:nvSpPr>
        <p:spPr>
          <a:xfrm>
            <a:off x="1981200" y="5715000"/>
            <a:ext cx="4495800" cy="369332"/>
          </a:xfrm>
          <a:prstGeom prst="rect">
            <a:avLst/>
          </a:prstGeom>
          <a:noFill/>
        </p:spPr>
        <p:txBody>
          <a:bodyPr wrap="square" rtlCol="0">
            <a:spAutoFit/>
          </a:bodyPr>
          <a:lstStyle/>
          <a:p>
            <a:r>
              <a:rPr lang="en-US" dirty="0"/>
              <a:t>               </a:t>
            </a:r>
            <a:r>
              <a:rPr lang="en-US" b="1" dirty="0"/>
              <a:t>Right living through sound doctrine</a:t>
            </a:r>
          </a:p>
        </p:txBody>
      </p:sp>
      <p:sp>
        <p:nvSpPr>
          <p:cNvPr id="78" name="TextBox 77"/>
          <p:cNvSpPr txBox="1"/>
          <p:nvPr/>
        </p:nvSpPr>
        <p:spPr>
          <a:xfrm>
            <a:off x="-152400" y="6172200"/>
            <a:ext cx="1559271" cy="369332"/>
          </a:xfrm>
          <a:prstGeom prst="rect">
            <a:avLst/>
          </a:prstGeom>
          <a:noFill/>
        </p:spPr>
        <p:txBody>
          <a:bodyPr wrap="square" rtlCol="0">
            <a:spAutoFit/>
          </a:bodyPr>
          <a:lstStyle/>
          <a:p>
            <a:r>
              <a:rPr lang="en-US" dirty="0"/>
              <a:t>  </a:t>
            </a:r>
            <a:r>
              <a:rPr lang="en-US" b="1" dirty="0"/>
              <a:t>Key Verses</a:t>
            </a:r>
          </a:p>
        </p:txBody>
      </p:sp>
      <p:sp>
        <p:nvSpPr>
          <p:cNvPr id="79" name="TextBox 78"/>
          <p:cNvSpPr txBox="1"/>
          <p:nvPr/>
        </p:nvSpPr>
        <p:spPr>
          <a:xfrm>
            <a:off x="3581400" y="6172200"/>
            <a:ext cx="1828800" cy="369332"/>
          </a:xfrm>
          <a:prstGeom prst="rect">
            <a:avLst/>
          </a:prstGeom>
          <a:noFill/>
        </p:spPr>
        <p:txBody>
          <a:bodyPr wrap="square" rtlCol="0">
            <a:spAutoFit/>
          </a:bodyPr>
          <a:lstStyle/>
          <a:p>
            <a:r>
              <a:rPr lang="en-US" dirty="0"/>
              <a:t>     </a:t>
            </a:r>
            <a:r>
              <a:rPr lang="en-US" b="1" dirty="0"/>
              <a:t>1:5; 2:10; 3:8</a:t>
            </a:r>
          </a:p>
        </p:txBody>
      </p:sp>
      <p:sp>
        <p:nvSpPr>
          <p:cNvPr id="80" name="TextBox 79"/>
          <p:cNvSpPr txBox="1"/>
          <p:nvPr/>
        </p:nvSpPr>
        <p:spPr>
          <a:xfrm>
            <a:off x="0" y="1524000"/>
            <a:ext cx="1087297" cy="707886"/>
          </a:xfrm>
          <a:prstGeom prst="rect">
            <a:avLst/>
          </a:prstGeom>
          <a:noFill/>
        </p:spPr>
        <p:txBody>
          <a:bodyPr wrap="square" rtlCol="0">
            <a:spAutoFit/>
          </a:bodyPr>
          <a:lstStyle/>
          <a:p>
            <a:r>
              <a:rPr lang="en-US" sz="2000" b="1" dirty="0"/>
              <a:t> 64 </a:t>
            </a:r>
          </a:p>
          <a:p>
            <a:r>
              <a:rPr lang="en-US" sz="2000" b="1" dirty="0"/>
              <a:t>A.D.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Philemon</a:t>
            </a:r>
          </a:p>
        </p:txBody>
      </p:sp>
      <p:sp>
        <p:nvSpPr>
          <p:cNvPr id="3" name="Content Placeholder 2"/>
          <p:cNvSpPr>
            <a:spLocks noGrp="1"/>
          </p:cNvSpPr>
          <p:nvPr>
            <p:ph idx="1"/>
          </p:nvPr>
        </p:nvSpPr>
        <p:spPr>
          <a:xfrm>
            <a:off x="762000" y="1371600"/>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Modified From God's Masterwork - Swindoll</a:t>
            </a:r>
          </a:p>
        </p:txBody>
      </p:sp>
      <p:cxnSp>
        <p:nvCxnSpPr>
          <p:cNvPr id="5" name="Straight Connector 4"/>
          <p:cNvCxnSpPr/>
          <p:nvPr/>
        </p:nvCxnSpPr>
        <p:spPr>
          <a:xfrm rot="5400000">
            <a:off x="-266700" y="2781300"/>
            <a:ext cx="28956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239000" y="2667000"/>
            <a:ext cx="2819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4267200"/>
            <a:ext cx="3124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762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3914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66800" y="6553200"/>
            <a:ext cx="74676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51816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7150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flipV="1">
            <a:off x="1143000" y="4255532"/>
            <a:ext cx="2743200" cy="369332"/>
          </a:xfrm>
          <a:prstGeom prst="rect">
            <a:avLst/>
          </a:prstGeom>
          <a:noFill/>
        </p:spPr>
        <p:txBody>
          <a:bodyPr wrap="square" rtlCol="0">
            <a:spAutoFit/>
          </a:bodyPr>
          <a:lstStyle/>
          <a:p>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1524000" y="3886200"/>
            <a:ext cx="2057400" cy="369332"/>
          </a:xfrm>
          <a:prstGeom prst="rect">
            <a:avLst/>
          </a:prstGeom>
          <a:noFill/>
        </p:spPr>
        <p:txBody>
          <a:bodyPr wrap="square" rtlCol="0">
            <a:spAutoFit/>
          </a:bodyPr>
          <a:lstStyle/>
          <a:p>
            <a:r>
              <a:rPr lang="en-US" dirty="0"/>
              <a:t>      </a:t>
            </a:r>
            <a:r>
              <a:rPr lang="en-US" sz="1600" b="1" dirty="0"/>
              <a:t>Verses 1-4</a:t>
            </a:r>
          </a:p>
        </p:txBody>
      </p:sp>
      <p:sp>
        <p:nvSpPr>
          <p:cNvPr id="132" name="TextBox 131"/>
          <p:cNvSpPr txBox="1"/>
          <p:nvPr/>
        </p:nvSpPr>
        <p:spPr>
          <a:xfrm>
            <a:off x="1676400" y="4038600"/>
            <a:ext cx="1676400" cy="369332"/>
          </a:xfrm>
          <a:prstGeom prst="rect">
            <a:avLst/>
          </a:prstGeom>
          <a:noFill/>
        </p:spPr>
        <p:txBody>
          <a:bodyPr wrap="square" rtlCol="0">
            <a:spAutoFit/>
          </a:bodyPr>
          <a:lstStyle/>
          <a:p>
            <a:r>
              <a:rPr lang="en-US" dirty="0"/>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cxnSp>
        <p:nvCxnSpPr>
          <p:cNvPr id="40" name="Straight Connector 39"/>
          <p:cNvCxnSpPr/>
          <p:nvPr/>
        </p:nvCxnSpPr>
        <p:spPr>
          <a:xfrm rot="5400000">
            <a:off x="2476500" y="27051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4191000" y="4267200"/>
            <a:ext cx="4343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0" y="47244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0" y="61722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029200" y="2743200"/>
            <a:ext cx="28194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4419600" y="3886200"/>
            <a:ext cx="2133600" cy="338554"/>
          </a:xfrm>
          <a:prstGeom prst="rect">
            <a:avLst/>
          </a:prstGeom>
          <a:noFill/>
        </p:spPr>
        <p:txBody>
          <a:bodyPr wrap="square" rtlCol="0">
            <a:spAutoFit/>
          </a:bodyPr>
          <a:lstStyle/>
          <a:p>
            <a:r>
              <a:rPr lang="en-US" sz="1600" b="1" dirty="0"/>
              <a:t>Verses 8-17</a:t>
            </a:r>
          </a:p>
        </p:txBody>
      </p:sp>
      <p:sp>
        <p:nvSpPr>
          <p:cNvPr id="52" name="TextBox 51"/>
          <p:cNvSpPr txBox="1"/>
          <p:nvPr/>
        </p:nvSpPr>
        <p:spPr>
          <a:xfrm>
            <a:off x="6705600" y="3886200"/>
            <a:ext cx="1828800" cy="338554"/>
          </a:xfrm>
          <a:prstGeom prst="rect">
            <a:avLst/>
          </a:prstGeom>
          <a:noFill/>
        </p:spPr>
        <p:txBody>
          <a:bodyPr wrap="square" rtlCol="0">
            <a:spAutoFit/>
          </a:bodyPr>
          <a:lstStyle/>
          <a:p>
            <a:r>
              <a:rPr lang="en-US" sz="1600" dirty="0"/>
              <a:t>     </a:t>
            </a:r>
            <a:r>
              <a:rPr lang="en-US" sz="1600" b="1" dirty="0"/>
              <a:t>Verses 18-21</a:t>
            </a:r>
          </a:p>
        </p:txBody>
      </p:sp>
      <p:cxnSp>
        <p:nvCxnSpPr>
          <p:cNvPr id="104" name="Straight Connector 103"/>
          <p:cNvCxnSpPr/>
          <p:nvPr/>
        </p:nvCxnSpPr>
        <p:spPr>
          <a:xfrm rot="5400000">
            <a:off x="3009900" y="4991100"/>
            <a:ext cx="14478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0" y="1524000"/>
            <a:ext cx="864736" cy="707886"/>
          </a:xfrm>
          <a:prstGeom prst="rect">
            <a:avLst/>
          </a:prstGeom>
          <a:noFill/>
        </p:spPr>
        <p:txBody>
          <a:bodyPr wrap="square" rtlCol="0">
            <a:spAutoFit/>
          </a:bodyPr>
          <a:lstStyle/>
          <a:p>
            <a:r>
              <a:rPr lang="en-US" sz="2000" b="1" dirty="0"/>
              <a:t> 61 </a:t>
            </a:r>
          </a:p>
          <a:p>
            <a:r>
              <a:rPr lang="en-US" sz="2000" b="1" dirty="0"/>
              <a:t>A.D.</a:t>
            </a:r>
          </a:p>
        </p:txBody>
      </p:sp>
      <p:sp>
        <p:nvSpPr>
          <p:cNvPr id="45" name="TextBox 44"/>
          <p:cNvSpPr txBox="1"/>
          <p:nvPr/>
        </p:nvSpPr>
        <p:spPr>
          <a:xfrm rot="234845">
            <a:off x="721410" y="1765920"/>
            <a:ext cx="461665" cy="2090188"/>
          </a:xfrm>
          <a:prstGeom prst="rect">
            <a:avLst/>
          </a:prstGeom>
          <a:noFill/>
        </p:spPr>
        <p:txBody>
          <a:bodyPr vert="vert270" wrap="square" rtlCol="0">
            <a:spAutoFit/>
          </a:bodyPr>
          <a:lstStyle/>
          <a:p>
            <a:r>
              <a:rPr lang="en-US" b="1" dirty="0"/>
              <a:t>Greeting (Verses 1-3)</a:t>
            </a:r>
          </a:p>
        </p:txBody>
      </p:sp>
      <p:sp>
        <p:nvSpPr>
          <p:cNvPr id="46" name="TextBox 45"/>
          <p:cNvSpPr txBox="1"/>
          <p:nvPr/>
        </p:nvSpPr>
        <p:spPr>
          <a:xfrm rot="289215">
            <a:off x="8606489" y="1502765"/>
            <a:ext cx="461665" cy="2607249"/>
          </a:xfrm>
          <a:prstGeom prst="rect">
            <a:avLst/>
          </a:prstGeom>
          <a:noFill/>
        </p:spPr>
        <p:txBody>
          <a:bodyPr vert="vert270" wrap="square" rtlCol="0">
            <a:spAutoFit/>
          </a:bodyPr>
          <a:lstStyle/>
          <a:p>
            <a:r>
              <a:rPr lang="en-US" b="1" dirty="0"/>
              <a:t>Conclusion (Verses 21-25)</a:t>
            </a:r>
          </a:p>
        </p:txBody>
      </p:sp>
      <p:sp>
        <p:nvSpPr>
          <p:cNvPr id="48" name="TextBox 47"/>
          <p:cNvSpPr txBox="1"/>
          <p:nvPr/>
        </p:nvSpPr>
        <p:spPr>
          <a:xfrm>
            <a:off x="1524000" y="1524000"/>
            <a:ext cx="2535846" cy="646331"/>
          </a:xfrm>
          <a:prstGeom prst="rect">
            <a:avLst/>
          </a:prstGeom>
          <a:noFill/>
        </p:spPr>
        <p:txBody>
          <a:bodyPr wrap="square" rtlCol="0">
            <a:spAutoFit/>
          </a:bodyPr>
          <a:lstStyle/>
          <a:p>
            <a:r>
              <a:rPr lang="en-US" dirty="0">
                <a:latin typeface="Arial Black" pitchFamily="34" charset="0"/>
              </a:rPr>
              <a:t>       Paul’s</a:t>
            </a:r>
          </a:p>
          <a:p>
            <a:r>
              <a:rPr lang="en-US" dirty="0">
                <a:latin typeface="Arial Black" pitchFamily="34" charset="0"/>
              </a:rPr>
              <a:t>Commendation</a:t>
            </a:r>
          </a:p>
        </p:txBody>
      </p:sp>
      <p:sp>
        <p:nvSpPr>
          <p:cNvPr id="49" name="TextBox 48"/>
          <p:cNvSpPr txBox="1"/>
          <p:nvPr/>
        </p:nvSpPr>
        <p:spPr>
          <a:xfrm>
            <a:off x="4343400" y="1524000"/>
            <a:ext cx="1752600" cy="646331"/>
          </a:xfrm>
          <a:prstGeom prst="rect">
            <a:avLst/>
          </a:prstGeom>
          <a:noFill/>
        </p:spPr>
        <p:txBody>
          <a:bodyPr wrap="square" rtlCol="0">
            <a:spAutoFit/>
          </a:bodyPr>
          <a:lstStyle/>
          <a:p>
            <a:r>
              <a:rPr lang="en-US" dirty="0">
                <a:latin typeface="Arial Black" pitchFamily="34" charset="0"/>
              </a:rPr>
              <a:t>     Paul’s</a:t>
            </a:r>
          </a:p>
          <a:p>
            <a:r>
              <a:rPr lang="en-US" dirty="0">
                <a:latin typeface="Arial Black" pitchFamily="34" charset="0"/>
              </a:rPr>
              <a:t>    Request</a:t>
            </a:r>
          </a:p>
        </p:txBody>
      </p:sp>
      <p:sp>
        <p:nvSpPr>
          <p:cNvPr id="51" name="TextBox 50"/>
          <p:cNvSpPr txBox="1"/>
          <p:nvPr/>
        </p:nvSpPr>
        <p:spPr>
          <a:xfrm>
            <a:off x="6858000" y="1524000"/>
            <a:ext cx="1597539" cy="646331"/>
          </a:xfrm>
          <a:prstGeom prst="rect">
            <a:avLst/>
          </a:prstGeom>
          <a:noFill/>
        </p:spPr>
        <p:txBody>
          <a:bodyPr wrap="square" rtlCol="0">
            <a:spAutoFit/>
          </a:bodyPr>
          <a:lstStyle/>
          <a:p>
            <a:r>
              <a:rPr lang="en-US" dirty="0">
                <a:latin typeface="Arial Black" pitchFamily="34" charset="0"/>
              </a:rPr>
              <a:t>     </a:t>
            </a:r>
            <a:r>
              <a:rPr lang="en-US" b="1" dirty="0">
                <a:latin typeface="Arial Black" pitchFamily="34" charset="0"/>
              </a:rPr>
              <a:t>Paul’s</a:t>
            </a:r>
          </a:p>
          <a:p>
            <a:r>
              <a:rPr lang="en-US" b="1" dirty="0">
                <a:latin typeface="Arial Black" pitchFamily="34" charset="0"/>
              </a:rPr>
              <a:t>   Promise</a:t>
            </a:r>
          </a:p>
        </p:txBody>
      </p:sp>
      <p:sp>
        <p:nvSpPr>
          <p:cNvPr id="54" name="TextBox 53"/>
          <p:cNvSpPr txBox="1"/>
          <p:nvPr/>
        </p:nvSpPr>
        <p:spPr>
          <a:xfrm>
            <a:off x="4114800" y="2133600"/>
            <a:ext cx="2340935" cy="923330"/>
          </a:xfrm>
          <a:prstGeom prst="rect">
            <a:avLst/>
          </a:prstGeom>
          <a:noFill/>
        </p:spPr>
        <p:txBody>
          <a:bodyPr wrap="square" rtlCol="0">
            <a:spAutoFit/>
          </a:bodyPr>
          <a:lstStyle/>
          <a:p>
            <a:pPr>
              <a:buFont typeface="Arial" pitchFamily="34" charset="0"/>
              <a:buChar char="•"/>
            </a:pPr>
            <a:r>
              <a:rPr lang="en-US" b="1" dirty="0"/>
              <a:t>On the basis of the</a:t>
            </a:r>
          </a:p>
          <a:p>
            <a:r>
              <a:rPr lang="en-US" b="1" dirty="0"/>
              <a:t>  slave’s conversion</a:t>
            </a:r>
          </a:p>
          <a:p>
            <a:r>
              <a:rPr lang="en-US" b="1" dirty="0"/>
              <a:t>      (verses 8-11)</a:t>
            </a:r>
          </a:p>
        </p:txBody>
      </p:sp>
      <p:sp>
        <p:nvSpPr>
          <p:cNvPr id="55" name="TextBox 54"/>
          <p:cNvSpPr txBox="1"/>
          <p:nvPr/>
        </p:nvSpPr>
        <p:spPr>
          <a:xfrm>
            <a:off x="3886200" y="2971800"/>
            <a:ext cx="2957731" cy="923330"/>
          </a:xfrm>
          <a:prstGeom prst="rect">
            <a:avLst/>
          </a:prstGeom>
          <a:noFill/>
        </p:spPr>
        <p:txBody>
          <a:bodyPr wrap="square" rtlCol="0">
            <a:spAutoFit/>
          </a:bodyPr>
          <a:lstStyle/>
          <a:p>
            <a:pPr>
              <a:buFont typeface="Arial" pitchFamily="34" charset="0"/>
              <a:buChar char="•"/>
            </a:pPr>
            <a:r>
              <a:rPr lang="en-US" b="1" dirty="0"/>
              <a:t>On the basis of the</a:t>
            </a:r>
          </a:p>
          <a:p>
            <a:r>
              <a:rPr lang="en-US" b="1" dirty="0"/>
              <a:t>slave owner’s friendship</a:t>
            </a:r>
          </a:p>
          <a:p>
            <a:r>
              <a:rPr lang="en-US" b="1" dirty="0"/>
              <a:t>        (verses 12-17) </a:t>
            </a:r>
          </a:p>
        </p:txBody>
      </p:sp>
      <p:sp>
        <p:nvSpPr>
          <p:cNvPr id="57" name="TextBox 56"/>
          <p:cNvSpPr txBox="1"/>
          <p:nvPr/>
        </p:nvSpPr>
        <p:spPr>
          <a:xfrm>
            <a:off x="152400" y="4343400"/>
            <a:ext cx="746615" cy="369332"/>
          </a:xfrm>
          <a:prstGeom prst="rect">
            <a:avLst/>
          </a:prstGeom>
          <a:noFill/>
        </p:spPr>
        <p:txBody>
          <a:bodyPr wrap="none" rtlCol="0">
            <a:spAutoFit/>
          </a:bodyPr>
          <a:lstStyle/>
          <a:p>
            <a:r>
              <a:rPr lang="en-US" b="1" dirty="0"/>
              <a:t>  Tone</a:t>
            </a:r>
          </a:p>
        </p:txBody>
      </p:sp>
      <p:sp>
        <p:nvSpPr>
          <p:cNvPr id="58" name="TextBox 57"/>
          <p:cNvSpPr txBox="1"/>
          <p:nvPr/>
        </p:nvSpPr>
        <p:spPr>
          <a:xfrm>
            <a:off x="1524000" y="4343400"/>
            <a:ext cx="1676400" cy="369332"/>
          </a:xfrm>
          <a:prstGeom prst="rect">
            <a:avLst/>
          </a:prstGeom>
          <a:noFill/>
        </p:spPr>
        <p:txBody>
          <a:bodyPr wrap="square" rtlCol="0">
            <a:spAutoFit/>
          </a:bodyPr>
          <a:lstStyle/>
          <a:p>
            <a:r>
              <a:rPr lang="en-US" b="1" dirty="0"/>
              <a:t>          Praise</a:t>
            </a:r>
          </a:p>
        </p:txBody>
      </p:sp>
      <p:cxnSp>
        <p:nvCxnSpPr>
          <p:cNvPr id="60" name="Straight Connector 59"/>
          <p:cNvCxnSpPr/>
          <p:nvPr/>
        </p:nvCxnSpPr>
        <p:spPr>
          <a:xfrm rot="5400000">
            <a:off x="5600700" y="4991100"/>
            <a:ext cx="14478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4343400" y="4343400"/>
            <a:ext cx="1143000" cy="369332"/>
          </a:xfrm>
          <a:prstGeom prst="rect">
            <a:avLst/>
          </a:prstGeom>
          <a:noFill/>
        </p:spPr>
        <p:txBody>
          <a:bodyPr wrap="square" rtlCol="0">
            <a:spAutoFit/>
          </a:bodyPr>
          <a:lstStyle/>
          <a:p>
            <a:r>
              <a:rPr lang="en-US" b="1" dirty="0"/>
              <a:t>        Plea</a:t>
            </a:r>
          </a:p>
        </p:txBody>
      </p:sp>
      <p:sp>
        <p:nvSpPr>
          <p:cNvPr id="64" name="TextBox 63"/>
          <p:cNvSpPr txBox="1"/>
          <p:nvPr/>
        </p:nvSpPr>
        <p:spPr>
          <a:xfrm>
            <a:off x="7010400" y="4343400"/>
            <a:ext cx="960904" cy="369332"/>
          </a:xfrm>
          <a:prstGeom prst="rect">
            <a:avLst/>
          </a:prstGeom>
          <a:noFill/>
        </p:spPr>
        <p:txBody>
          <a:bodyPr wrap="square" rtlCol="0">
            <a:spAutoFit/>
          </a:bodyPr>
          <a:lstStyle/>
          <a:p>
            <a:r>
              <a:rPr lang="en-US" b="1" dirty="0"/>
              <a:t>Promise</a:t>
            </a:r>
          </a:p>
        </p:txBody>
      </p:sp>
      <p:sp>
        <p:nvSpPr>
          <p:cNvPr id="65" name="TextBox 64"/>
          <p:cNvSpPr txBox="1"/>
          <p:nvPr/>
        </p:nvSpPr>
        <p:spPr>
          <a:xfrm>
            <a:off x="0" y="4724400"/>
            <a:ext cx="1060547" cy="369332"/>
          </a:xfrm>
          <a:prstGeom prst="rect">
            <a:avLst/>
          </a:prstGeom>
          <a:noFill/>
        </p:spPr>
        <p:txBody>
          <a:bodyPr wrap="none" rtlCol="0">
            <a:spAutoFit/>
          </a:bodyPr>
          <a:lstStyle/>
          <a:p>
            <a:r>
              <a:rPr lang="en-US" b="1" dirty="0"/>
              <a:t>Direction</a:t>
            </a:r>
          </a:p>
        </p:txBody>
      </p:sp>
      <p:sp>
        <p:nvSpPr>
          <p:cNvPr id="66" name="TextBox 65"/>
          <p:cNvSpPr txBox="1"/>
          <p:nvPr/>
        </p:nvSpPr>
        <p:spPr>
          <a:xfrm>
            <a:off x="1447800" y="4724400"/>
            <a:ext cx="1689886" cy="369332"/>
          </a:xfrm>
          <a:prstGeom prst="rect">
            <a:avLst/>
          </a:prstGeom>
          <a:noFill/>
        </p:spPr>
        <p:txBody>
          <a:bodyPr wrap="none" rtlCol="0">
            <a:spAutoFit/>
          </a:bodyPr>
          <a:lstStyle/>
          <a:p>
            <a:r>
              <a:rPr lang="en-US" dirty="0"/>
              <a:t>     </a:t>
            </a:r>
            <a:r>
              <a:rPr lang="en-US" b="1" dirty="0"/>
              <a:t>Looking back</a:t>
            </a:r>
          </a:p>
        </p:txBody>
      </p:sp>
      <p:sp>
        <p:nvSpPr>
          <p:cNvPr id="67" name="TextBox 66"/>
          <p:cNvSpPr txBox="1"/>
          <p:nvPr/>
        </p:nvSpPr>
        <p:spPr>
          <a:xfrm>
            <a:off x="4343400" y="4724400"/>
            <a:ext cx="1592103" cy="369332"/>
          </a:xfrm>
          <a:prstGeom prst="rect">
            <a:avLst/>
          </a:prstGeom>
          <a:noFill/>
        </p:spPr>
        <p:txBody>
          <a:bodyPr wrap="none" rtlCol="0">
            <a:spAutoFit/>
          </a:bodyPr>
          <a:lstStyle/>
          <a:p>
            <a:r>
              <a:rPr lang="en-US" b="1" dirty="0"/>
              <a:t>Looking within</a:t>
            </a:r>
          </a:p>
        </p:txBody>
      </p:sp>
      <p:sp>
        <p:nvSpPr>
          <p:cNvPr id="68" name="TextBox 67"/>
          <p:cNvSpPr txBox="1"/>
          <p:nvPr/>
        </p:nvSpPr>
        <p:spPr>
          <a:xfrm>
            <a:off x="6629400" y="4724400"/>
            <a:ext cx="1694888" cy="369332"/>
          </a:xfrm>
          <a:prstGeom prst="rect">
            <a:avLst/>
          </a:prstGeom>
          <a:noFill/>
        </p:spPr>
        <p:txBody>
          <a:bodyPr wrap="none" rtlCol="0">
            <a:spAutoFit/>
          </a:bodyPr>
          <a:lstStyle/>
          <a:p>
            <a:r>
              <a:rPr lang="en-US" b="1" dirty="0"/>
              <a:t>Looking beyond</a:t>
            </a:r>
          </a:p>
        </p:txBody>
      </p:sp>
      <p:sp>
        <p:nvSpPr>
          <p:cNvPr id="69" name="TextBox 68"/>
          <p:cNvSpPr txBox="1"/>
          <p:nvPr/>
        </p:nvSpPr>
        <p:spPr>
          <a:xfrm>
            <a:off x="-152400" y="5105400"/>
            <a:ext cx="1464156" cy="646331"/>
          </a:xfrm>
          <a:prstGeom prst="rect">
            <a:avLst/>
          </a:prstGeom>
          <a:noFill/>
        </p:spPr>
        <p:txBody>
          <a:bodyPr wrap="square" rtlCol="0">
            <a:spAutoFit/>
          </a:bodyPr>
          <a:lstStyle/>
          <a:p>
            <a:r>
              <a:rPr lang="en-US" b="1" dirty="0"/>
              <a:t>    Central</a:t>
            </a:r>
          </a:p>
          <a:p>
            <a:r>
              <a:rPr lang="en-US" b="1" dirty="0"/>
              <a:t>  Statement</a:t>
            </a:r>
          </a:p>
        </p:txBody>
      </p:sp>
      <p:sp>
        <p:nvSpPr>
          <p:cNvPr id="70" name="TextBox 69"/>
          <p:cNvSpPr txBox="1"/>
          <p:nvPr/>
        </p:nvSpPr>
        <p:spPr>
          <a:xfrm>
            <a:off x="990600" y="5105400"/>
            <a:ext cx="2955526" cy="646331"/>
          </a:xfrm>
          <a:prstGeom prst="rect">
            <a:avLst/>
          </a:prstGeom>
          <a:noFill/>
        </p:spPr>
        <p:txBody>
          <a:bodyPr wrap="square" rtlCol="0">
            <a:spAutoFit/>
          </a:bodyPr>
          <a:lstStyle/>
          <a:p>
            <a:r>
              <a:rPr lang="en-US" b="1" i="1" dirty="0"/>
              <a:t> “I thank my God always…”</a:t>
            </a:r>
          </a:p>
          <a:p>
            <a:r>
              <a:rPr lang="en-US" b="1" i="1" dirty="0"/>
              <a:t>                    (v. 4)</a:t>
            </a:r>
          </a:p>
        </p:txBody>
      </p:sp>
      <p:sp>
        <p:nvSpPr>
          <p:cNvPr id="72" name="TextBox 71"/>
          <p:cNvSpPr txBox="1"/>
          <p:nvPr/>
        </p:nvSpPr>
        <p:spPr>
          <a:xfrm>
            <a:off x="4114800" y="5105400"/>
            <a:ext cx="2057400" cy="646331"/>
          </a:xfrm>
          <a:prstGeom prst="rect">
            <a:avLst/>
          </a:prstGeom>
          <a:noFill/>
        </p:spPr>
        <p:txBody>
          <a:bodyPr wrap="square" rtlCol="0">
            <a:spAutoFit/>
          </a:bodyPr>
          <a:lstStyle/>
          <a:p>
            <a:r>
              <a:rPr lang="en-US" b="1" i="1" dirty="0"/>
              <a:t>“I appeal to you…”</a:t>
            </a:r>
          </a:p>
          <a:p>
            <a:r>
              <a:rPr lang="en-US" b="1" i="1" dirty="0"/>
              <a:t>             (v.10)</a:t>
            </a:r>
          </a:p>
        </p:txBody>
      </p:sp>
      <p:sp>
        <p:nvSpPr>
          <p:cNvPr id="74" name="TextBox 73"/>
          <p:cNvSpPr txBox="1"/>
          <p:nvPr/>
        </p:nvSpPr>
        <p:spPr>
          <a:xfrm>
            <a:off x="6629400" y="5105400"/>
            <a:ext cx="1794081" cy="646331"/>
          </a:xfrm>
          <a:prstGeom prst="rect">
            <a:avLst/>
          </a:prstGeom>
          <a:noFill/>
        </p:spPr>
        <p:txBody>
          <a:bodyPr wrap="none" rtlCol="0">
            <a:spAutoFit/>
          </a:bodyPr>
          <a:lstStyle/>
          <a:p>
            <a:r>
              <a:rPr lang="en-US" b="1" i="1" dirty="0"/>
              <a:t>“I will repay it…”</a:t>
            </a:r>
          </a:p>
          <a:p>
            <a:r>
              <a:rPr lang="en-US" b="1" i="1" dirty="0"/>
              <a:t>          (v.19)</a:t>
            </a:r>
          </a:p>
        </p:txBody>
      </p:sp>
      <p:sp>
        <p:nvSpPr>
          <p:cNvPr id="76" name="TextBox 75"/>
          <p:cNvSpPr txBox="1"/>
          <p:nvPr/>
        </p:nvSpPr>
        <p:spPr>
          <a:xfrm>
            <a:off x="152400" y="5791200"/>
            <a:ext cx="990600" cy="369332"/>
          </a:xfrm>
          <a:prstGeom prst="rect">
            <a:avLst/>
          </a:prstGeom>
          <a:noFill/>
        </p:spPr>
        <p:txBody>
          <a:bodyPr wrap="square" rtlCol="0">
            <a:spAutoFit/>
          </a:bodyPr>
          <a:lstStyle/>
          <a:p>
            <a:r>
              <a:rPr lang="en-US" b="1" dirty="0"/>
              <a:t>Theme</a:t>
            </a:r>
          </a:p>
        </p:txBody>
      </p:sp>
      <p:sp>
        <p:nvSpPr>
          <p:cNvPr id="78" name="TextBox 77"/>
          <p:cNvSpPr txBox="1"/>
          <p:nvPr/>
        </p:nvSpPr>
        <p:spPr>
          <a:xfrm>
            <a:off x="1219200" y="5791200"/>
            <a:ext cx="7654501" cy="369332"/>
          </a:xfrm>
          <a:prstGeom prst="rect">
            <a:avLst/>
          </a:prstGeom>
          <a:noFill/>
        </p:spPr>
        <p:txBody>
          <a:bodyPr wrap="square" rtlCol="0">
            <a:spAutoFit/>
          </a:bodyPr>
          <a:lstStyle/>
          <a:p>
            <a:r>
              <a:rPr lang="en-US" dirty="0"/>
              <a:t>        </a:t>
            </a:r>
            <a:r>
              <a:rPr lang="en-US" b="1" dirty="0"/>
              <a:t>Forgiving and accepting one another as brothers and sisters in Christ</a:t>
            </a:r>
          </a:p>
        </p:txBody>
      </p:sp>
      <p:sp>
        <p:nvSpPr>
          <p:cNvPr id="79" name="TextBox 78"/>
          <p:cNvSpPr txBox="1"/>
          <p:nvPr/>
        </p:nvSpPr>
        <p:spPr>
          <a:xfrm>
            <a:off x="-152400" y="6172200"/>
            <a:ext cx="1330671" cy="369332"/>
          </a:xfrm>
          <a:prstGeom prst="rect">
            <a:avLst/>
          </a:prstGeom>
          <a:noFill/>
        </p:spPr>
        <p:txBody>
          <a:bodyPr wrap="square" rtlCol="0">
            <a:spAutoFit/>
          </a:bodyPr>
          <a:lstStyle/>
          <a:p>
            <a:r>
              <a:rPr lang="en-US" dirty="0"/>
              <a:t>  </a:t>
            </a:r>
            <a:r>
              <a:rPr lang="en-US" b="1" dirty="0"/>
              <a:t>Key Verses</a:t>
            </a:r>
          </a:p>
        </p:txBody>
      </p:sp>
      <p:sp>
        <p:nvSpPr>
          <p:cNvPr id="80" name="TextBox 79"/>
          <p:cNvSpPr txBox="1"/>
          <p:nvPr/>
        </p:nvSpPr>
        <p:spPr>
          <a:xfrm>
            <a:off x="2438400" y="6172200"/>
            <a:ext cx="4114800" cy="369332"/>
          </a:xfrm>
          <a:prstGeom prst="rect">
            <a:avLst/>
          </a:prstGeom>
          <a:noFill/>
        </p:spPr>
        <p:txBody>
          <a:bodyPr wrap="square" rtlCol="0">
            <a:spAutoFit/>
          </a:bodyPr>
          <a:lstStyle/>
          <a:p>
            <a:r>
              <a:rPr lang="en-US" b="1" dirty="0"/>
              <a:t>                          Verses 10-11, 15-18</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Matthew</a:t>
            </a:r>
          </a:p>
        </p:txBody>
      </p:sp>
      <p:sp>
        <p:nvSpPr>
          <p:cNvPr id="3" name="Content Placeholder 2"/>
          <p:cNvSpPr>
            <a:spLocks noGrp="1"/>
          </p:cNvSpPr>
          <p:nvPr>
            <p:ph idx="1"/>
          </p:nvPr>
        </p:nvSpPr>
        <p:spPr>
          <a:xfrm>
            <a:off x="762000" y="1371600"/>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Modified From God's Masterwork - Swindoll</a:t>
            </a:r>
          </a:p>
        </p:txBody>
      </p:sp>
      <p:cxnSp>
        <p:nvCxnSpPr>
          <p:cNvPr id="5" name="Straight Connector 4"/>
          <p:cNvCxnSpPr/>
          <p:nvPr/>
        </p:nvCxnSpPr>
        <p:spPr>
          <a:xfrm rot="5400000">
            <a:off x="-266700" y="2781300"/>
            <a:ext cx="28956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239000" y="2667000"/>
            <a:ext cx="2819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4267200"/>
            <a:ext cx="3124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762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3914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66800" y="6553200"/>
            <a:ext cx="74676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51816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7150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flipV="1">
            <a:off x="1143000" y="4255532"/>
            <a:ext cx="2743200" cy="369332"/>
          </a:xfrm>
          <a:prstGeom prst="rect">
            <a:avLst/>
          </a:prstGeom>
          <a:noFill/>
        </p:spPr>
        <p:txBody>
          <a:bodyPr wrap="square" rtlCol="0">
            <a:spAutoFit/>
          </a:bodyPr>
          <a:lstStyle/>
          <a:p>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1143000" y="3886200"/>
            <a:ext cx="1905000" cy="369332"/>
          </a:xfrm>
          <a:prstGeom prst="rect">
            <a:avLst/>
          </a:prstGeom>
          <a:noFill/>
        </p:spPr>
        <p:txBody>
          <a:bodyPr wrap="square" rtlCol="0">
            <a:spAutoFit/>
          </a:bodyPr>
          <a:lstStyle/>
          <a:p>
            <a:r>
              <a:rPr lang="en-US" dirty="0"/>
              <a:t>      </a:t>
            </a:r>
            <a:r>
              <a:rPr lang="en-US" sz="1600" dirty="0"/>
              <a:t>Chapters 1-4</a:t>
            </a:r>
          </a:p>
        </p:txBody>
      </p:sp>
      <p:sp>
        <p:nvSpPr>
          <p:cNvPr id="118" name="TextBox 117"/>
          <p:cNvSpPr txBox="1"/>
          <p:nvPr/>
        </p:nvSpPr>
        <p:spPr>
          <a:xfrm>
            <a:off x="2819400" y="3886200"/>
            <a:ext cx="1828800" cy="338554"/>
          </a:xfrm>
          <a:prstGeom prst="rect">
            <a:avLst/>
          </a:prstGeom>
          <a:noFill/>
        </p:spPr>
        <p:txBody>
          <a:bodyPr wrap="square" rtlCol="0">
            <a:spAutoFit/>
          </a:bodyPr>
          <a:lstStyle/>
          <a:p>
            <a:r>
              <a:rPr lang="en-US" sz="1600" dirty="0"/>
              <a:t>       Chapters 5-15</a:t>
            </a:r>
          </a:p>
        </p:txBody>
      </p:sp>
      <p:sp>
        <p:nvSpPr>
          <p:cNvPr id="132" name="TextBox 131"/>
          <p:cNvSpPr txBox="1"/>
          <p:nvPr/>
        </p:nvSpPr>
        <p:spPr>
          <a:xfrm>
            <a:off x="1676400" y="4038600"/>
            <a:ext cx="1676400" cy="369332"/>
          </a:xfrm>
          <a:prstGeom prst="rect">
            <a:avLst/>
          </a:prstGeom>
          <a:noFill/>
        </p:spPr>
        <p:txBody>
          <a:bodyPr wrap="square" rtlCol="0">
            <a:spAutoFit/>
          </a:bodyPr>
          <a:lstStyle/>
          <a:p>
            <a:r>
              <a:rPr lang="en-US" dirty="0"/>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cxnSp>
        <p:nvCxnSpPr>
          <p:cNvPr id="53" name="Straight Connector 52"/>
          <p:cNvCxnSpPr/>
          <p:nvPr/>
        </p:nvCxnSpPr>
        <p:spPr>
          <a:xfrm rot="5400000">
            <a:off x="1714500" y="27051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3467100" y="27051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4191000" y="4267200"/>
            <a:ext cx="4343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0" y="4572000"/>
            <a:ext cx="84582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0" y="48768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0" y="61722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334000" y="2743200"/>
            <a:ext cx="28194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4876800" y="3886200"/>
            <a:ext cx="1676400" cy="338554"/>
          </a:xfrm>
          <a:prstGeom prst="rect">
            <a:avLst/>
          </a:prstGeom>
          <a:noFill/>
        </p:spPr>
        <p:txBody>
          <a:bodyPr wrap="square" rtlCol="0">
            <a:spAutoFit/>
          </a:bodyPr>
          <a:lstStyle/>
          <a:p>
            <a:r>
              <a:rPr lang="en-US" sz="1600" dirty="0"/>
              <a:t>Chapters 16-27</a:t>
            </a:r>
          </a:p>
        </p:txBody>
      </p:sp>
      <p:sp>
        <p:nvSpPr>
          <p:cNvPr id="52" name="TextBox 51"/>
          <p:cNvSpPr txBox="1"/>
          <p:nvPr/>
        </p:nvSpPr>
        <p:spPr>
          <a:xfrm>
            <a:off x="6781800" y="3886200"/>
            <a:ext cx="1752600" cy="338554"/>
          </a:xfrm>
          <a:prstGeom prst="rect">
            <a:avLst/>
          </a:prstGeom>
          <a:noFill/>
        </p:spPr>
        <p:txBody>
          <a:bodyPr wrap="square" rtlCol="0">
            <a:spAutoFit/>
          </a:bodyPr>
          <a:lstStyle/>
          <a:p>
            <a:r>
              <a:rPr lang="en-US" sz="1600" dirty="0"/>
              <a:t>     Chapter 28</a:t>
            </a:r>
          </a:p>
        </p:txBody>
      </p:sp>
      <p:sp>
        <p:nvSpPr>
          <p:cNvPr id="58" name="TextBox 57"/>
          <p:cNvSpPr txBox="1"/>
          <p:nvPr/>
        </p:nvSpPr>
        <p:spPr>
          <a:xfrm>
            <a:off x="1219200" y="1371600"/>
            <a:ext cx="2045123" cy="830997"/>
          </a:xfrm>
          <a:prstGeom prst="rect">
            <a:avLst/>
          </a:prstGeom>
          <a:noFill/>
        </p:spPr>
        <p:txBody>
          <a:bodyPr wrap="square" rtlCol="0">
            <a:spAutoFit/>
          </a:bodyPr>
          <a:lstStyle/>
          <a:p>
            <a:r>
              <a:rPr lang="en-US" sz="1600" b="1" dirty="0"/>
              <a:t> Announcement and</a:t>
            </a:r>
          </a:p>
          <a:p>
            <a:r>
              <a:rPr lang="en-US" sz="1600" b="1" dirty="0"/>
              <a:t>              Arrival</a:t>
            </a:r>
          </a:p>
          <a:p>
            <a:r>
              <a:rPr lang="en-US" sz="1600" b="1" dirty="0"/>
              <a:t>          of the King</a:t>
            </a:r>
          </a:p>
        </p:txBody>
      </p:sp>
      <p:sp>
        <p:nvSpPr>
          <p:cNvPr id="62" name="TextBox 61"/>
          <p:cNvSpPr txBox="1"/>
          <p:nvPr/>
        </p:nvSpPr>
        <p:spPr>
          <a:xfrm>
            <a:off x="3200400" y="1371600"/>
            <a:ext cx="1764867" cy="830997"/>
          </a:xfrm>
          <a:prstGeom prst="rect">
            <a:avLst/>
          </a:prstGeom>
          <a:noFill/>
        </p:spPr>
        <p:txBody>
          <a:bodyPr wrap="square" rtlCol="0">
            <a:spAutoFit/>
          </a:bodyPr>
          <a:lstStyle/>
          <a:p>
            <a:r>
              <a:rPr lang="en-US" sz="1600" b="1" dirty="0"/>
              <a:t>Proclamation and</a:t>
            </a:r>
          </a:p>
          <a:p>
            <a:r>
              <a:rPr lang="en-US" sz="1600" b="1" dirty="0"/>
              <a:t>        Reception </a:t>
            </a:r>
          </a:p>
          <a:p>
            <a:r>
              <a:rPr lang="en-US" sz="1600" b="1" dirty="0"/>
              <a:t>       of the King </a:t>
            </a:r>
          </a:p>
        </p:txBody>
      </p:sp>
      <p:sp>
        <p:nvSpPr>
          <p:cNvPr id="67" name="TextBox 66"/>
          <p:cNvSpPr txBox="1"/>
          <p:nvPr/>
        </p:nvSpPr>
        <p:spPr>
          <a:xfrm flipH="1">
            <a:off x="4952999" y="1371600"/>
            <a:ext cx="1752600" cy="830997"/>
          </a:xfrm>
          <a:prstGeom prst="rect">
            <a:avLst/>
          </a:prstGeom>
          <a:noFill/>
        </p:spPr>
        <p:txBody>
          <a:bodyPr wrap="square" rtlCol="0">
            <a:spAutoFit/>
          </a:bodyPr>
          <a:lstStyle/>
          <a:p>
            <a:r>
              <a:rPr lang="en-US" sz="1600" b="1" dirty="0"/>
              <a:t>  Opposition and</a:t>
            </a:r>
          </a:p>
          <a:p>
            <a:r>
              <a:rPr lang="en-US" sz="1600" b="1" dirty="0"/>
              <a:t>        Rejection</a:t>
            </a:r>
          </a:p>
          <a:p>
            <a:r>
              <a:rPr lang="en-US" sz="1600" b="1" dirty="0"/>
              <a:t>       of the King</a:t>
            </a:r>
          </a:p>
        </p:txBody>
      </p:sp>
      <p:sp>
        <p:nvSpPr>
          <p:cNvPr id="68" name="TextBox 67"/>
          <p:cNvSpPr txBox="1"/>
          <p:nvPr/>
        </p:nvSpPr>
        <p:spPr>
          <a:xfrm>
            <a:off x="6705600" y="1371600"/>
            <a:ext cx="1828800" cy="830997"/>
          </a:xfrm>
          <a:prstGeom prst="rect">
            <a:avLst/>
          </a:prstGeom>
          <a:noFill/>
        </p:spPr>
        <p:txBody>
          <a:bodyPr wrap="square" rtlCol="0">
            <a:spAutoFit/>
          </a:bodyPr>
          <a:lstStyle/>
          <a:p>
            <a:r>
              <a:rPr lang="en-US" sz="1600" b="1" dirty="0"/>
              <a:t>Resurrection and</a:t>
            </a:r>
          </a:p>
          <a:p>
            <a:r>
              <a:rPr lang="en-US" sz="1600" b="1" dirty="0"/>
              <a:t>           Triumph</a:t>
            </a:r>
          </a:p>
          <a:p>
            <a:r>
              <a:rPr lang="en-US" sz="1600" b="1" dirty="0"/>
              <a:t>         of the King</a:t>
            </a:r>
          </a:p>
        </p:txBody>
      </p:sp>
      <p:sp>
        <p:nvSpPr>
          <p:cNvPr id="69" name="TextBox 68"/>
          <p:cNvSpPr txBox="1"/>
          <p:nvPr/>
        </p:nvSpPr>
        <p:spPr>
          <a:xfrm>
            <a:off x="1447800" y="2209800"/>
            <a:ext cx="1752600" cy="584775"/>
          </a:xfrm>
          <a:prstGeom prst="rect">
            <a:avLst/>
          </a:prstGeom>
          <a:noFill/>
        </p:spPr>
        <p:txBody>
          <a:bodyPr wrap="square" rtlCol="0">
            <a:spAutoFit/>
          </a:bodyPr>
          <a:lstStyle/>
          <a:p>
            <a:r>
              <a:rPr lang="en-US" sz="1600" dirty="0"/>
              <a:t>Main Emphasis:</a:t>
            </a:r>
          </a:p>
          <a:p>
            <a:r>
              <a:rPr lang="en-US" sz="1600" dirty="0"/>
              <a:t> His Credentials</a:t>
            </a:r>
          </a:p>
        </p:txBody>
      </p:sp>
      <p:sp>
        <p:nvSpPr>
          <p:cNvPr id="70" name="TextBox 69"/>
          <p:cNvSpPr txBox="1"/>
          <p:nvPr/>
        </p:nvSpPr>
        <p:spPr>
          <a:xfrm>
            <a:off x="3276600" y="2209800"/>
            <a:ext cx="1572122" cy="584775"/>
          </a:xfrm>
          <a:prstGeom prst="rect">
            <a:avLst/>
          </a:prstGeom>
          <a:noFill/>
        </p:spPr>
        <p:txBody>
          <a:bodyPr wrap="square" rtlCol="0">
            <a:spAutoFit/>
          </a:bodyPr>
          <a:lstStyle/>
          <a:p>
            <a:r>
              <a:rPr lang="en-US" sz="1600" dirty="0"/>
              <a:t>Main Emphasis:</a:t>
            </a:r>
          </a:p>
          <a:p>
            <a:r>
              <a:rPr lang="en-US" sz="1600" dirty="0"/>
              <a:t>    His Message</a:t>
            </a:r>
          </a:p>
        </p:txBody>
      </p:sp>
      <p:sp>
        <p:nvSpPr>
          <p:cNvPr id="72" name="TextBox 71"/>
          <p:cNvSpPr txBox="1"/>
          <p:nvPr/>
        </p:nvSpPr>
        <p:spPr>
          <a:xfrm>
            <a:off x="4800600" y="2209800"/>
            <a:ext cx="1981200" cy="584775"/>
          </a:xfrm>
          <a:prstGeom prst="rect">
            <a:avLst/>
          </a:prstGeom>
          <a:noFill/>
        </p:spPr>
        <p:txBody>
          <a:bodyPr wrap="square" rtlCol="0">
            <a:spAutoFit/>
          </a:bodyPr>
          <a:lstStyle/>
          <a:p>
            <a:r>
              <a:rPr lang="en-US" sz="1600" dirty="0"/>
              <a:t> Main Emphasis: His</a:t>
            </a:r>
          </a:p>
          <a:p>
            <a:r>
              <a:rPr lang="en-US" sz="1600" dirty="0"/>
              <a:t>   Suffering &amp; Death</a:t>
            </a:r>
          </a:p>
        </p:txBody>
      </p:sp>
      <p:sp>
        <p:nvSpPr>
          <p:cNvPr id="74" name="TextBox 73"/>
          <p:cNvSpPr txBox="1"/>
          <p:nvPr/>
        </p:nvSpPr>
        <p:spPr>
          <a:xfrm rot="10800000" flipH="1" flipV="1">
            <a:off x="6934200" y="2198352"/>
            <a:ext cx="1600200" cy="584775"/>
          </a:xfrm>
          <a:prstGeom prst="rect">
            <a:avLst/>
          </a:prstGeom>
          <a:noFill/>
        </p:spPr>
        <p:txBody>
          <a:bodyPr wrap="square" rtlCol="0">
            <a:spAutoFit/>
          </a:bodyPr>
          <a:lstStyle/>
          <a:p>
            <a:r>
              <a:rPr lang="en-US" sz="1600" dirty="0"/>
              <a:t>Main Emphasis:</a:t>
            </a:r>
          </a:p>
          <a:p>
            <a:r>
              <a:rPr lang="en-US" sz="1600" dirty="0"/>
              <a:t>   His Conquest</a:t>
            </a:r>
          </a:p>
        </p:txBody>
      </p:sp>
      <p:sp>
        <p:nvSpPr>
          <p:cNvPr id="76" name="TextBox 75"/>
          <p:cNvSpPr txBox="1"/>
          <p:nvPr/>
        </p:nvSpPr>
        <p:spPr>
          <a:xfrm>
            <a:off x="1600200" y="2819400"/>
            <a:ext cx="1357089" cy="830997"/>
          </a:xfrm>
          <a:prstGeom prst="rect">
            <a:avLst/>
          </a:prstGeom>
          <a:noFill/>
        </p:spPr>
        <p:txBody>
          <a:bodyPr wrap="square" rtlCol="0">
            <a:spAutoFit/>
          </a:bodyPr>
          <a:lstStyle/>
          <a:p>
            <a:pPr>
              <a:buFont typeface="Arial" pitchFamily="34" charset="0"/>
              <a:buChar char="•"/>
            </a:pPr>
            <a:r>
              <a:rPr lang="en-US" sz="1600" dirty="0"/>
              <a:t>Birth</a:t>
            </a:r>
          </a:p>
          <a:p>
            <a:pPr>
              <a:buFont typeface="Arial" pitchFamily="34" charset="0"/>
              <a:buChar char="•"/>
            </a:pPr>
            <a:r>
              <a:rPr lang="en-US" sz="1600" dirty="0"/>
              <a:t>Baptism</a:t>
            </a:r>
          </a:p>
          <a:p>
            <a:pPr>
              <a:buFont typeface="Arial" pitchFamily="34" charset="0"/>
              <a:buChar char="•"/>
            </a:pPr>
            <a:r>
              <a:rPr lang="en-US" sz="1600" dirty="0"/>
              <a:t>Temptation</a:t>
            </a:r>
          </a:p>
        </p:txBody>
      </p:sp>
      <p:sp>
        <p:nvSpPr>
          <p:cNvPr id="78" name="TextBox 77"/>
          <p:cNvSpPr txBox="1"/>
          <p:nvPr/>
        </p:nvSpPr>
        <p:spPr>
          <a:xfrm>
            <a:off x="3124200" y="2743200"/>
            <a:ext cx="2057400" cy="1077218"/>
          </a:xfrm>
          <a:prstGeom prst="rect">
            <a:avLst/>
          </a:prstGeom>
          <a:noFill/>
        </p:spPr>
        <p:txBody>
          <a:bodyPr wrap="square" rtlCol="0">
            <a:spAutoFit/>
          </a:bodyPr>
          <a:lstStyle/>
          <a:p>
            <a:pPr>
              <a:buFont typeface="Arial" pitchFamily="34" charset="0"/>
              <a:buChar char="•"/>
            </a:pPr>
            <a:r>
              <a:rPr lang="en-US" sz="1600" dirty="0"/>
              <a:t>Sermon on Mount</a:t>
            </a:r>
          </a:p>
          <a:p>
            <a:pPr>
              <a:buFont typeface="Arial" pitchFamily="34" charset="0"/>
              <a:buChar char="•"/>
            </a:pPr>
            <a:r>
              <a:rPr lang="en-US" sz="1600" dirty="0"/>
              <a:t>Miracles</a:t>
            </a:r>
          </a:p>
          <a:p>
            <a:pPr>
              <a:buFont typeface="Arial" pitchFamily="34" charset="0"/>
              <a:buChar char="•"/>
            </a:pPr>
            <a:r>
              <a:rPr lang="en-US" sz="1600" dirty="0"/>
              <a:t>Discourses</a:t>
            </a:r>
          </a:p>
          <a:p>
            <a:pPr>
              <a:buFont typeface="Arial" pitchFamily="34" charset="0"/>
              <a:buChar char="•"/>
            </a:pPr>
            <a:r>
              <a:rPr lang="en-US" sz="1600" dirty="0"/>
              <a:t>Parables</a:t>
            </a:r>
          </a:p>
        </p:txBody>
      </p:sp>
      <p:sp>
        <p:nvSpPr>
          <p:cNvPr id="79" name="TextBox 78"/>
          <p:cNvSpPr txBox="1"/>
          <p:nvPr/>
        </p:nvSpPr>
        <p:spPr>
          <a:xfrm>
            <a:off x="4800600" y="2819400"/>
            <a:ext cx="2220364" cy="1077218"/>
          </a:xfrm>
          <a:prstGeom prst="rect">
            <a:avLst/>
          </a:prstGeom>
          <a:noFill/>
        </p:spPr>
        <p:txBody>
          <a:bodyPr wrap="square" rtlCol="0">
            <a:spAutoFit/>
          </a:bodyPr>
          <a:lstStyle/>
          <a:p>
            <a:pPr>
              <a:buFont typeface="Arial" pitchFamily="34" charset="0"/>
              <a:buChar char="•"/>
            </a:pPr>
            <a:r>
              <a:rPr lang="en-US" sz="1600" dirty="0"/>
              <a:t>Spread of opposition</a:t>
            </a:r>
          </a:p>
          <a:p>
            <a:pPr>
              <a:buFont typeface="Arial" pitchFamily="34" charset="0"/>
              <a:buChar char="•"/>
            </a:pPr>
            <a:r>
              <a:rPr lang="en-US" sz="1600" dirty="0"/>
              <a:t>Prep of disciples</a:t>
            </a:r>
          </a:p>
          <a:p>
            <a:pPr>
              <a:buFont typeface="Arial" pitchFamily="34" charset="0"/>
              <a:buChar char="•"/>
            </a:pPr>
            <a:r>
              <a:rPr lang="en-US" sz="1600" dirty="0"/>
              <a:t>The Supper</a:t>
            </a:r>
          </a:p>
          <a:p>
            <a:pPr>
              <a:buFont typeface="Arial" pitchFamily="34" charset="0"/>
              <a:buChar char="•"/>
            </a:pPr>
            <a:r>
              <a:rPr lang="en-US" sz="1600" dirty="0"/>
              <a:t>Crucifixion</a:t>
            </a:r>
          </a:p>
        </p:txBody>
      </p:sp>
      <p:sp>
        <p:nvSpPr>
          <p:cNvPr id="91" name="TextBox 90"/>
          <p:cNvSpPr txBox="1"/>
          <p:nvPr/>
        </p:nvSpPr>
        <p:spPr>
          <a:xfrm>
            <a:off x="6781800" y="2819400"/>
            <a:ext cx="2089456" cy="584775"/>
          </a:xfrm>
          <a:prstGeom prst="rect">
            <a:avLst/>
          </a:prstGeom>
          <a:noFill/>
        </p:spPr>
        <p:txBody>
          <a:bodyPr wrap="square" rtlCol="0">
            <a:spAutoFit/>
          </a:bodyPr>
          <a:lstStyle/>
          <a:p>
            <a:pPr>
              <a:buFont typeface="Arial" pitchFamily="34" charset="0"/>
              <a:buChar char="•"/>
            </a:pPr>
            <a:r>
              <a:rPr lang="en-US" sz="1600" dirty="0"/>
              <a:t>God’s power</a:t>
            </a:r>
          </a:p>
          <a:p>
            <a:pPr>
              <a:buFont typeface="Arial" pitchFamily="34" charset="0"/>
              <a:buChar char="•"/>
            </a:pPr>
            <a:r>
              <a:rPr lang="en-US" sz="1600" dirty="0"/>
              <a:t>Great Commission</a:t>
            </a:r>
          </a:p>
        </p:txBody>
      </p:sp>
      <p:sp>
        <p:nvSpPr>
          <p:cNvPr id="92" name="TextBox 91"/>
          <p:cNvSpPr txBox="1"/>
          <p:nvPr/>
        </p:nvSpPr>
        <p:spPr>
          <a:xfrm>
            <a:off x="0" y="4191000"/>
            <a:ext cx="1143000" cy="369332"/>
          </a:xfrm>
          <a:prstGeom prst="rect">
            <a:avLst/>
          </a:prstGeom>
          <a:noFill/>
        </p:spPr>
        <p:txBody>
          <a:bodyPr wrap="square" rtlCol="0">
            <a:spAutoFit/>
          </a:bodyPr>
          <a:lstStyle/>
          <a:p>
            <a:r>
              <a:rPr lang="en-US" dirty="0"/>
              <a:t> The King</a:t>
            </a:r>
          </a:p>
        </p:txBody>
      </p:sp>
      <p:sp>
        <p:nvSpPr>
          <p:cNvPr id="93" name="TextBox 92"/>
          <p:cNvSpPr txBox="1"/>
          <p:nvPr/>
        </p:nvSpPr>
        <p:spPr>
          <a:xfrm>
            <a:off x="-152400" y="4572000"/>
            <a:ext cx="1300150" cy="369332"/>
          </a:xfrm>
          <a:prstGeom prst="rect">
            <a:avLst/>
          </a:prstGeom>
          <a:noFill/>
        </p:spPr>
        <p:txBody>
          <a:bodyPr wrap="square" rtlCol="0">
            <a:spAutoFit/>
          </a:bodyPr>
          <a:lstStyle/>
          <a:p>
            <a:r>
              <a:rPr lang="en-US" dirty="0"/>
              <a:t>  The Scope</a:t>
            </a:r>
          </a:p>
        </p:txBody>
      </p:sp>
      <p:sp>
        <p:nvSpPr>
          <p:cNvPr id="94" name="TextBox 93"/>
          <p:cNvSpPr txBox="1"/>
          <p:nvPr/>
        </p:nvSpPr>
        <p:spPr>
          <a:xfrm>
            <a:off x="0" y="4876800"/>
            <a:ext cx="1035027" cy="369332"/>
          </a:xfrm>
          <a:prstGeom prst="rect">
            <a:avLst/>
          </a:prstGeom>
          <a:noFill/>
        </p:spPr>
        <p:txBody>
          <a:bodyPr wrap="none" rtlCol="0">
            <a:spAutoFit/>
          </a:bodyPr>
          <a:lstStyle/>
          <a:p>
            <a:r>
              <a:rPr lang="en-US" dirty="0"/>
              <a:t> Location</a:t>
            </a:r>
          </a:p>
        </p:txBody>
      </p:sp>
      <p:sp>
        <p:nvSpPr>
          <p:cNvPr id="96" name="TextBox 95"/>
          <p:cNvSpPr txBox="1"/>
          <p:nvPr/>
        </p:nvSpPr>
        <p:spPr>
          <a:xfrm>
            <a:off x="152400" y="5181600"/>
            <a:ext cx="1066800" cy="584775"/>
          </a:xfrm>
          <a:prstGeom prst="rect">
            <a:avLst/>
          </a:prstGeom>
          <a:noFill/>
        </p:spPr>
        <p:txBody>
          <a:bodyPr wrap="square" rtlCol="0">
            <a:spAutoFit/>
          </a:bodyPr>
          <a:lstStyle/>
          <a:p>
            <a:r>
              <a:rPr lang="en-US" sz="1600" dirty="0"/>
              <a:t> People’s</a:t>
            </a:r>
          </a:p>
          <a:p>
            <a:r>
              <a:rPr lang="en-US" sz="1600" dirty="0"/>
              <a:t>Reaction</a:t>
            </a:r>
          </a:p>
        </p:txBody>
      </p:sp>
      <p:sp>
        <p:nvSpPr>
          <p:cNvPr id="98" name="TextBox 97"/>
          <p:cNvSpPr txBox="1"/>
          <p:nvPr/>
        </p:nvSpPr>
        <p:spPr>
          <a:xfrm>
            <a:off x="-152400" y="5791200"/>
            <a:ext cx="1385430" cy="338554"/>
          </a:xfrm>
          <a:prstGeom prst="rect">
            <a:avLst/>
          </a:prstGeom>
          <a:noFill/>
        </p:spPr>
        <p:txBody>
          <a:bodyPr wrap="square" rtlCol="0">
            <a:spAutoFit/>
          </a:bodyPr>
          <a:lstStyle/>
          <a:p>
            <a:r>
              <a:rPr lang="en-US" sz="1600" dirty="0"/>
              <a:t>  Main Theme</a:t>
            </a:r>
          </a:p>
        </p:txBody>
      </p:sp>
      <p:sp>
        <p:nvSpPr>
          <p:cNvPr id="101" name="TextBox 100"/>
          <p:cNvSpPr txBox="1"/>
          <p:nvPr/>
        </p:nvSpPr>
        <p:spPr>
          <a:xfrm>
            <a:off x="0" y="6172200"/>
            <a:ext cx="1070037" cy="338554"/>
          </a:xfrm>
          <a:prstGeom prst="rect">
            <a:avLst/>
          </a:prstGeom>
          <a:noFill/>
        </p:spPr>
        <p:txBody>
          <a:bodyPr wrap="none" rtlCol="0">
            <a:spAutoFit/>
          </a:bodyPr>
          <a:lstStyle/>
          <a:p>
            <a:r>
              <a:rPr lang="en-US" sz="1600" dirty="0"/>
              <a:t>Key Verses</a:t>
            </a:r>
          </a:p>
        </p:txBody>
      </p:sp>
      <p:cxnSp>
        <p:nvCxnSpPr>
          <p:cNvPr id="104" name="Straight Connector 103"/>
          <p:cNvCxnSpPr/>
          <p:nvPr/>
        </p:nvCxnSpPr>
        <p:spPr>
          <a:xfrm rot="5400000">
            <a:off x="4000500" y="4991100"/>
            <a:ext cx="14478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14" name="TextBox 113"/>
          <p:cNvSpPr txBox="1"/>
          <p:nvPr/>
        </p:nvSpPr>
        <p:spPr>
          <a:xfrm>
            <a:off x="1295400" y="4267200"/>
            <a:ext cx="3602601" cy="369332"/>
          </a:xfrm>
          <a:prstGeom prst="rect">
            <a:avLst/>
          </a:prstGeom>
          <a:noFill/>
        </p:spPr>
        <p:txBody>
          <a:bodyPr wrap="square" rtlCol="0">
            <a:spAutoFit/>
          </a:bodyPr>
          <a:lstStyle/>
          <a:p>
            <a:r>
              <a:rPr lang="en-US" dirty="0"/>
              <a:t>His identity: Israel’s promised king</a:t>
            </a:r>
          </a:p>
        </p:txBody>
      </p:sp>
      <p:sp>
        <p:nvSpPr>
          <p:cNvPr id="116" name="TextBox 115"/>
          <p:cNvSpPr txBox="1"/>
          <p:nvPr/>
        </p:nvSpPr>
        <p:spPr>
          <a:xfrm>
            <a:off x="5410200" y="4267200"/>
            <a:ext cx="3030187" cy="369332"/>
          </a:xfrm>
          <a:prstGeom prst="rect">
            <a:avLst/>
          </a:prstGeom>
          <a:noFill/>
        </p:spPr>
        <p:txBody>
          <a:bodyPr wrap="square" rtlCol="0">
            <a:spAutoFit/>
          </a:bodyPr>
          <a:lstStyle/>
          <a:p>
            <a:r>
              <a:rPr lang="en-US" dirty="0"/>
              <a:t>His destiny: “Crucify Him”</a:t>
            </a:r>
          </a:p>
        </p:txBody>
      </p:sp>
      <p:sp>
        <p:nvSpPr>
          <p:cNvPr id="117" name="TextBox 116"/>
          <p:cNvSpPr txBox="1"/>
          <p:nvPr/>
        </p:nvSpPr>
        <p:spPr>
          <a:xfrm>
            <a:off x="1600200" y="4572000"/>
            <a:ext cx="3021262" cy="369332"/>
          </a:xfrm>
          <a:prstGeom prst="rect">
            <a:avLst/>
          </a:prstGeom>
          <a:noFill/>
        </p:spPr>
        <p:txBody>
          <a:bodyPr wrap="square" rtlCol="0">
            <a:spAutoFit/>
          </a:bodyPr>
          <a:lstStyle/>
          <a:p>
            <a:r>
              <a:rPr lang="en-US" dirty="0"/>
              <a:t>Teaching the vast multitudes</a:t>
            </a:r>
          </a:p>
        </p:txBody>
      </p:sp>
      <p:sp>
        <p:nvSpPr>
          <p:cNvPr id="119" name="TextBox 118"/>
          <p:cNvSpPr txBox="1"/>
          <p:nvPr/>
        </p:nvSpPr>
        <p:spPr>
          <a:xfrm>
            <a:off x="5638800" y="4572000"/>
            <a:ext cx="2076979" cy="369332"/>
          </a:xfrm>
          <a:prstGeom prst="rect">
            <a:avLst/>
          </a:prstGeom>
          <a:noFill/>
        </p:spPr>
        <p:txBody>
          <a:bodyPr wrap="square" rtlCol="0">
            <a:spAutoFit/>
          </a:bodyPr>
          <a:lstStyle/>
          <a:p>
            <a:r>
              <a:rPr lang="en-US" dirty="0"/>
              <a:t>Teaching the Twelve</a:t>
            </a:r>
          </a:p>
        </p:txBody>
      </p:sp>
      <p:sp>
        <p:nvSpPr>
          <p:cNvPr id="120" name="TextBox 119"/>
          <p:cNvSpPr txBox="1"/>
          <p:nvPr/>
        </p:nvSpPr>
        <p:spPr>
          <a:xfrm>
            <a:off x="1066800" y="4876800"/>
            <a:ext cx="2475793" cy="338554"/>
          </a:xfrm>
          <a:prstGeom prst="rect">
            <a:avLst/>
          </a:prstGeom>
          <a:noFill/>
        </p:spPr>
        <p:txBody>
          <a:bodyPr wrap="square" rtlCol="0">
            <a:spAutoFit/>
          </a:bodyPr>
          <a:lstStyle/>
          <a:p>
            <a:r>
              <a:rPr lang="en-US" sz="1600" dirty="0"/>
              <a:t>Bethlehem &amp; Nazareth</a:t>
            </a:r>
          </a:p>
        </p:txBody>
      </p:sp>
      <p:cxnSp>
        <p:nvCxnSpPr>
          <p:cNvPr id="122" name="Straight Connector 121"/>
          <p:cNvCxnSpPr/>
          <p:nvPr/>
        </p:nvCxnSpPr>
        <p:spPr>
          <a:xfrm rot="5400000">
            <a:off x="3086100" y="4991100"/>
            <a:ext cx="2286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30" name="TextBox 129"/>
          <p:cNvSpPr txBox="1"/>
          <p:nvPr/>
        </p:nvSpPr>
        <p:spPr>
          <a:xfrm>
            <a:off x="3124200" y="4876800"/>
            <a:ext cx="1822626" cy="338554"/>
          </a:xfrm>
          <a:prstGeom prst="rect">
            <a:avLst/>
          </a:prstGeom>
          <a:noFill/>
        </p:spPr>
        <p:txBody>
          <a:bodyPr wrap="square" rtlCol="0">
            <a:spAutoFit/>
          </a:bodyPr>
          <a:lstStyle/>
          <a:p>
            <a:r>
              <a:rPr lang="en-US" sz="1600" dirty="0"/>
              <a:t> Galilean Ministry</a:t>
            </a:r>
          </a:p>
        </p:txBody>
      </p:sp>
      <p:sp>
        <p:nvSpPr>
          <p:cNvPr id="131" name="TextBox 130"/>
          <p:cNvSpPr txBox="1"/>
          <p:nvPr/>
        </p:nvSpPr>
        <p:spPr>
          <a:xfrm>
            <a:off x="5105400" y="4876800"/>
            <a:ext cx="2971800" cy="369332"/>
          </a:xfrm>
          <a:prstGeom prst="rect">
            <a:avLst/>
          </a:prstGeom>
          <a:noFill/>
        </p:spPr>
        <p:txBody>
          <a:bodyPr wrap="square" rtlCol="0">
            <a:spAutoFit/>
          </a:bodyPr>
          <a:lstStyle/>
          <a:p>
            <a:r>
              <a:rPr lang="en-US" dirty="0"/>
              <a:t>             Ministry in Judea</a:t>
            </a:r>
          </a:p>
        </p:txBody>
      </p:sp>
      <p:sp>
        <p:nvSpPr>
          <p:cNvPr id="134" name="TextBox 133"/>
          <p:cNvSpPr txBox="1"/>
          <p:nvPr/>
        </p:nvSpPr>
        <p:spPr>
          <a:xfrm>
            <a:off x="2286000" y="5105400"/>
            <a:ext cx="1447800" cy="646331"/>
          </a:xfrm>
          <a:prstGeom prst="rect">
            <a:avLst/>
          </a:prstGeom>
          <a:noFill/>
        </p:spPr>
        <p:txBody>
          <a:bodyPr wrap="square" rtlCol="0">
            <a:spAutoFit/>
          </a:bodyPr>
          <a:lstStyle/>
          <a:p>
            <a:r>
              <a:rPr lang="en-US" dirty="0"/>
              <a:t>Increased </a:t>
            </a:r>
          </a:p>
          <a:p>
            <a:r>
              <a:rPr lang="en-US" dirty="0"/>
              <a:t>popularity</a:t>
            </a:r>
          </a:p>
        </p:txBody>
      </p:sp>
      <p:sp>
        <p:nvSpPr>
          <p:cNvPr id="135" name="TextBox 134"/>
          <p:cNvSpPr txBox="1"/>
          <p:nvPr/>
        </p:nvSpPr>
        <p:spPr>
          <a:xfrm>
            <a:off x="6096000" y="5105400"/>
            <a:ext cx="1113446" cy="646331"/>
          </a:xfrm>
          <a:prstGeom prst="rect">
            <a:avLst/>
          </a:prstGeom>
          <a:noFill/>
        </p:spPr>
        <p:txBody>
          <a:bodyPr wrap="none" rtlCol="0">
            <a:spAutoFit/>
          </a:bodyPr>
          <a:lstStyle/>
          <a:p>
            <a:r>
              <a:rPr lang="en-US" dirty="0"/>
              <a:t>Increased</a:t>
            </a:r>
          </a:p>
          <a:p>
            <a:r>
              <a:rPr lang="en-US" dirty="0"/>
              <a:t>  hostility</a:t>
            </a:r>
          </a:p>
        </p:txBody>
      </p:sp>
      <p:sp>
        <p:nvSpPr>
          <p:cNvPr id="136" name="TextBox 135"/>
          <p:cNvSpPr txBox="1"/>
          <p:nvPr/>
        </p:nvSpPr>
        <p:spPr>
          <a:xfrm>
            <a:off x="2362200" y="5791200"/>
            <a:ext cx="4531497" cy="369332"/>
          </a:xfrm>
          <a:prstGeom prst="rect">
            <a:avLst/>
          </a:prstGeom>
          <a:noFill/>
        </p:spPr>
        <p:txBody>
          <a:bodyPr wrap="square" rtlCol="0">
            <a:spAutoFit/>
          </a:bodyPr>
          <a:lstStyle/>
          <a:p>
            <a:r>
              <a:rPr lang="en-US" dirty="0"/>
              <a:t>Jesus is the King, Israel’s long awaited Messiah</a:t>
            </a:r>
          </a:p>
        </p:txBody>
      </p:sp>
      <p:sp>
        <p:nvSpPr>
          <p:cNvPr id="137" name="TextBox 136"/>
          <p:cNvSpPr txBox="1"/>
          <p:nvPr/>
        </p:nvSpPr>
        <p:spPr>
          <a:xfrm>
            <a:off x="3124200" y="6172200"/>
            <a:ext cx="3886200" cy="369332"/>
          </a:xfrm>
          <a:prstGeom prst="rect">
            <a:avLst/>
          </a:prstGeom>
          <a:noFill/>
        </p:spPr>
        <p:txBody>
          <a:bodyPr wrap="square" rtlCol="0">
            <a:spAutoFit/>
          </a:bodyPr>
          <a:lstStyle/>
          <a:p>
            <a:r>
              <a:rPr lang="en-US" dirty="0"/>
              <a:t>      6:33; 16:16-19; 28:18-20</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Hebrews</a:t>
            </a:r>
          </a:p>
        </p:txBody>
      </p:sp>
      <p:sp>
        <p:nvSpPr>
          <p:cNvPr id="3" name="Content Placeholder 2"/>
          <p:cNvSpPr>
            <a:spLocks noGrp="1"/>
          </p:cNvSpPr>
          <p:nvPr>
            <p:ph idx="1"/>
          </p:nvPr>
        </p:nvSpPr>
        <p:spPr>
          <a:xfrm>
            <a:off x="762000" y="1371600"/>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Modified From God's Masterwork - Swindoll</a:t>
            </a:r>
          </a:p>
        </p:txBody>
      </p:sp>
      <p:cxnSp>
        <p:nvCxnSpPr>
          <p:cNvPr id="5" name="Straight Connector 4"/>
          <p:cNvCxnSpPr/>
          <p:nvPr/>
        </p:nvCxnSpPr>
        <p:spPr>
          <a:xfrm rot="5400000">
            <a:off x="-266700" y="2781300"/>
            <a:ext cx="28956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239000" y="2667000"/>
            <a:ext cx="2819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4267200"/>
            <a:ext cx="3124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762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3914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66800" y="6553200"/>
            <a:ext cx="74676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51816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6388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flipV="1">
            <a:off x="1143000" y="4255532"/>
            <a:ext cx="2743200" cy="369332"/>
          </a:xfrm>
          <a:prstGeom prst="rect">
            <a:avLst/>
          </a:prstGeom>
          <a:noFill/>
        </p:spPr>
        <p:txBody>
          <a:bodyPr wrap="square" rtlCol="0">
            <a:spAutoFit/>
          </a:bodyPr>
          <a:lstStyle/>
          <a:p>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1143000" y="3886200"/>
            <a:ext cx="2209800" cy="369332"/>
          </a:xfrm>
          <a:prstGeom prst="rect">
            <a:avLst/>
          </a:prstGeom>
          <a:noFill/>
        </p:spPr>
        <p:txBody>
          <a:bodyPr wrap="square" rtlCol="0">
            <a:spAutoFit/>
          </a:bodyPr>
          <a:lstStyle/>
          <a:p>
            <a:r>
              <a:rPr lang="en-US" dirty="0"/>
              <a:t>      </a:t>
            </a:r>
            <a:r>
              <a:rPr lang="en-US" sz="1600" b="1" dirty="0"/>
              <a:t>Chapters  1:1-4:13</a:t>
            </a:r>
          </a:p>
        </p:txBody>
      </p:sp>
      <p:sp>
        <p:nvSpPr>
          <p:cNvPr id="132" name="TextBox 131"/>
          <p:cNvSpPr txBox="1"/>
          <p:nvPr/>
        </p:nvSpPr>
        <p:spPr>
          <a:xfrm>
            <a:off x="1676400" y="4038600"/>
            <a:ext cx="1676400" cy="369332"/>
          </a:xfrm>
          <a:prstGeom prst="rect">
            <a:avLst/>
          </a:prstGeom>
          <a:noFill/>
        </p:spPr>
        <p:txBody>
          <a:bodyPr wrap="square" rtlCol="0">
            <a:spAutoFit/>
          </a:bodyPr>
          <a:lstStyle/>
          <a:p>
            <a:r>
              <a:rPr lang="en-US" dirty="0"/>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cxnSp>
        <p:nvCxnSpPr>
          <p:cNvPr id="40" name="Straight Connector 39"/>
          <p:cNvCxnSpPr/>
          <p:nvPr/>
        </p:nvCxnSpPr>
        <p:spPr>
          <a:xfrm rot="5400000">
            <a:off x="2552700" y="27051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4191000" y="4267200"/>
            <a:ext cx="4343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0" y="47244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0" y="60960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4953000" y="2743200"/>
            <a:ext cx="28194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4038600" y="3886200"/>
            <a:ext cx="2514600" cy="338554"/>
          </a:xfrm>
          <a:prstGeom prst="rect">
            <a:avLst/>
          </a:prstGeom>
          <a:noFill/>
        </p:spPr>
        <p:txBody>
          <a:bodyPr wrap="square" rtlCol="0">
            <a:spAutoFit/>
          </a:bodyPr>
          <a:lstStyle/>
          <a:p>
            <a:r>
              <a:rPr lang="en-US" sz="1600" b="1" dirty="0"/>
              <a:t>  Chapters 4:14-10:18</a:t>
            </a:r>
          </a:p>
        </p:txBody>
      </p:sp>
      <p:sp>
        <p:nvSpPr>
          <p:cNvPr id="52" name="TextBox 51"/>
          <p:cNvSpPr txBox="1"/>
          <p:nvPr/>
        </p:nvSpPr>
        <p:spPr>
          <a:xfrm>
            <a:off x="6400800" y="3886200"/>
            <a:ext cx="2133600" cy="338554"/>
          </a:xfrm>
          <a:prstGeom prst="rect">
            <a:avLst/>
          </a:prstGeom>
          <a:noFill/>
        </p:spPr>
        <p:txBody>
          <a:bodyPr wrap="square" rtlCol="0">
            <a:spAutoFit/>
          </a:bodyPr>
          <a:lstStyle/>
          <a:p>
            <a:r>
              <a:rPr lang="en-US" sz="1600" dirty="0"/>
              <a:t> </a:t>
            </a:r>
            <a:r>
              <a:rPr lang="en-US" sz="1600" b="1" dirty="0"/>
              <a:t>Chapter 10:19-13:25</a:t>
            </a:r>
          </a:p>
        </p:txBody>
      </p:sp>
      <p:cxnSp>
        <p:nvCxnSpPr>
          <p:cNvPr id="104" name="Straight Connector 103"/>
          <p:cNvCxnSpPr/>
          <p:nvPr/>
        </p:nvCxnSpPr>
        <p:spPr>
          <a:xfrm rot="5400000">
            <a:off x="3581400" y="4953000"/>
            <a:ext cx="4572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0" y="1447800"/>
            <a:ext cx="951875" cy="646331"/>
          </a:xfrm>
          <a:prstGeom prst="rect">
            <a:avLst/>
          </a:prstGeom>
          <a:noFill/>
        </p:spPr>
        <p:txBody>
          <a:bodyPr wrap="square" rtlCol="0">
            <a:spAutoFit/>
          </a:bodyPr>
          <a:lstStyle/>
          <a:p>
            <a:r>
              <a:rPr lang="en-US" b="1" dirty="0"/>
              <a:t>66-67</a:t>
            </a:r>
          </a:p>
          <a:p>
            <a:r>
              <a:rPr lang="en-US" b="1" dirty="0"/>
              <a:t>  A.D.</a:t>
            </a:r>
          </a:p>
        </p:txBody>
      </p:sp>
      <p:sp>
        <p:nvSpPr>
          <p:cNvPr id="45" name="TextBox 44"/>
          <p:cNvSpPr txBox="1"/>
          <p:nvPr/>
        </p:nvSpPr>
        <p:spPr>
          <a:xfrm rot="247614">
            <a:off x="769848" y="1902786"/>
            <a:ext cx="461665" cy="1966508"/>
          </a:xfrm>
          <a:prstGeom prst="rect">
            <a:avLst/>
          </a:prstGeom>
          <a:noFill/>
        </p:spPr>
        <p:txBody>
          <a:bodyPr vert="vert270" wrap="square" rtlCol="0">
            <a:spAutoFit/>
          </a:bodyPr>
          <a:lstStyle/>
          <a:p>
            <a:r>
              <a:rPr lang="en-US" b="1" dirty="0"/>
              <a:t>    Prologue (1:1-4)</a:t>
            </a:r>
          </a:p>
        </p:txBody>
      </p:sp>
      <p:sp>
        <p:nvSpPr>
          <p:cNvPr id="46" name="TextBox 45"/>
          <p:cNvSpPr txBox="1"/>
          <p:nvPr/>
        </p:nvSpPr>
        <p:spPr>
          <a:xfrm rot="338994">
            <a:off x="8579252" y="1838368"/>
            <a:ext cx="461665" cy="2132956"/>
          </a:xfrm>
          <a:prstGeom prst="rect">
            <a:avLst/>
          </a:prstGeom>
          <a:noFill/>
        </p:spPr>
        <p:txBody>
          <a:bodyPr vert="vert270" wrap="none" rtlCol="0">
            <a:spAutoFit/>
          </a:bodyPr>
          <a:lstStyle/>
          <a:p>
            <a:r>
              <a:rPr lang="en-US" b="1" dirty="0"/>
              <a:t>Epilogue (1:13-20-25)</a:t>
            </a:r>
          </a:p>
        </p:txBody>
      </p:sp>
      <p:cxnSp>
        <p:nvCxnSpPr>
          <p:cNvPr id="48" name="Straight Connector 47"/>
          <p:cNvCxnSpPr/>
          <p:nvPr/>
        </p:nvCxnSpPr>
        <p:spPr>
          <a:xfrm rot="5400000">
            <a:off x="5753100" y="4686300"/>
            <a:ext cx="9906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2057400" y="4343400"/>
            <a:ext cx="2209800" cy="369332"/>
          </a:xfrm>
          <a:prstGeom prst="rect">
            <a:avLst/>
          </a:prstGeom>
          <a:noFill/>
        </p:spPr>
        <p:txBody>
          <a:bodyPr wrap="square" rtlCol="0">
            <a:spAutoFit/>
          </a:bodyPr>
          <a:lstStyle/>
          <a:p>
            <a:r>
              <a:rPr lang="en-US" b="1" dirty="0"/>
              <a:t>                   Instruction</a:t>
            </a:r>
          </a:p>
        </p:txBody>
      </p:sp>
      <p:sp>
        <p:nvSpPr>
          <p:cNvPr id="54" name="TextBox 53"/>
          <p:cNvSpPr txBox="1"/>
          <p:nvPr/>
        </p:nvSpPr>
        <p:spPr>
          <a:xfrm>
            <a:off x="6705600" y="4343400"/>
            <a:ext cx="1600200" cy="369332"/>
          </a:xfrm>
          <a:prstGeom prst="rect">
            <a:avLst/>
          </a:prstGeom>
          <a:noFill/>
        </p:spPr>
        <p:txBody>
          <a:bodyPr wrap="square" rtlCol="0">
            <a:spAutoFit/>
          </a:bodyPr>
          <a:lstStyle/>
          <a:p>
            <a:r>
              <a:rPr lang="en-US" dirty="0"/>
              <a:t>  </a:t>
            </a:r>
            <a:r>
              <a:rPr lang="en-US" b="1" dirty="0"/>
              <a:t>Exhortation</a:t>
            </a:r>
          </a:p>
        </p:txBody>
      </p:sp>
      <p:sp>
        <p:nvSpPr>
          <p:cNvPr id="55" name="TextBox 54"/>
          <p:cNvSpPr txBox="1"/>
          <p:nvPr/>
        </p:nvSpPr>
        <p:spPr>
          <a:xfrm>
            <a:off x="0" y="4343400"/>
            <a:ext cx="1296521" cy="369332"/>
          </a:xfrm>
          <a:prstGeom prst="rect">
            <a:avLst/>
          </a:prstGeom>
          <a:noFill/>
        </p:spPr>
        <p:txBody>
          <a:bodyPr wrap="square" rtlCol="0">
            <a:spAutoFit/>
          </a:bodyPr>
          <a:lstStyle/>
          <a:p>
            <a:r>
              <a:rPr lang="en-US" b="1" dirty="0"/>
              <a:t>Emphasis</a:t>
            </a:r>
          </a:p>
        </p:txBody>
      </p:sp>
      <p:sp>
        <p:nvSpPr>
          <p:cNvPr id="57" name="TextBox 56"/>
          <p:cNvSpPr txBox="1"/>
          <p:nvPr/>
        </p:nvSpPr>
        <p:spPr>
          <a:xfrm>
            <a:off x="-152400" y="4724400"/>
            <a:ext cx="1352857" cy="369332"/>
          </a:xfrm>
          <a:prstGeom prst="rect">
            <a:avLst/>
          </a:prstGeom>
          <a:noFill/>
        </p:spPr>
        <p:txBody>
          <a:bodyPr wrap="square" rtlCol="0">
            <a:spAutoFit/>
          </a:bodyPr>
          <a:lstStyle/>
          <a:p>
            <a:r>
              <a:rPr lang="en-US" b="1" dirty="0"/>
              <a:t>  Key Words</a:t>
            </a:r>
          </a:p>
        </p:txBody>
      </p:sp>
      <p:sp>
        <p:nvSpPr>
          <p:cNvPr id="58" name="TextBox 57"/>
          <p:cNvSpPr txBox="1"/>
          <p:nvPr/>
        </p:nvSpPr>
        <p:spPr>
          <a:xfrm>
            <a:off x="1371600" y="4724400"/>
            <a:ext cx="2225225" cy="369332"/>
          </a:xfrm>
          <a:prstGeom prst="rect">
            <a:avLst/>
          </a:prstGeom>
          <a:noFill/>
        </p:spPr>
        <p:txBody>
          <a:bodyPr wrap="none" rtlCol="0">
            <a:spAutoFit/>
          </a:bodyPr>
          <a:lstStyle/>
          <a:p>
            <a:r>
              <a:rPr lang="en-US" b="1" i="1" dirty="0"/>
              <a:t>“Much better…” (</a:t>
            </a:r>
            <a:r>
              <a:rPr lang="en-US" b="1" dirty="0"/>
              <a:t>1:4)</a:t>
            </a:r>
          </a:p>
        </p:txBody>
      </p:sp>
      <p:sp>
        <p:nvSpPr>
          <p:cNvPr id="59" name="TextBox 58"/>
          <p:cNvSpPr txBox="1"/>
          <p:nvPr/>
        </p:nvSpPr>
        <p:spPr>
          <a:xfrm>
            <a:off x="4267200" y="4724400"/>
            <a:ext cx="1757148" cy="369332"/>
          </a:xfrm>
          <a:prstGeom prst="rect">
            <a:avLst/>
          </a:prstGeom>
          <a:noFill/>
        </p:spPr>
        <p:txBody>
          <a:bodyPr wrap="none" rtlCol="0">
            <a:spAutoFit/>
          </a:bodyPr>
          <a:lstStyle/>
          <a:p>
            <a:r>
              <a:rPr lang="en-US" b="1" i="1" dirty="0"/>
              <a:t>“Better…” </a:t>
            </a:r>
            <a:r>
              <a:rPr lang="en-US" b="1" dirty="0"/>
              <a:t>(7:19)</a:t>
            </a:r>
          </a:p>
        </p:txBody>
      </p:sp>
      <p:sp>
        <p:nvSpPr>
          <p:cNvPr id="60" name="TextBox 59"/>
          <p:cNvSpPr txBox="1"/>
          <p:nvPr/>
        </p:nvSpPr>
        <p:spPr>
          <a:xfrm>
            <a:off x="6477000" y="4724400"/>
            <a:ext cx="1718740" cy="369332"/>
          </a:xfrm>
          <a:prstGeom prst="rect">
            <a:avLst/>
          </a:prstGeom>
          <a:noFill/>
        </p:spPr>
        <p:txBody>
          <a:bodyPr wrap="none" rtlCol="0">
            <a:spAutoFit/>
          </a:bodyPr>
          <a:lstStyle/>
          <a:p>
            <a:r>
              <a:rPr lang="en-US" b="1" i="1" dirty="0"/>
              <a:t>“Let us…” </a:t>
            </a:r>
            <a:r>
              <a:rPr lang="en-US" b="1" dirty="0"/>
              <a:t>(12:1)</a:t>
            </a:r>
            <a:endParaRPr lang="en-US" b="1" i="1" dirty="0"/>
          </a:p>
        </p:txBody>
      </p:sp>
      <p:sp>
        <p:nvSpPr>
          <p:cNvPr id="62" name="TextBox 61"/>
          <p:cNvSpPr txBox="1"/>
          <p:nvPr/>
        </p:nvSpPr>
        <p:spPr>
          <a:xfrm>
            <a:off x="0" y="5181600"/>
            <a:ext cx="1085233" cy="369332"/>
          </a:xfrm>
          <a:prstGeom prst="rect">
            <a:avLst/>
          </a:prstGeom>
          <a:noFill/>
        </p:spPr>
        <p:txBody>
          <a:bodyPr wrap="none" rtlCol="0">
            <a:spAutoFit/>
          </a:bodyPr>
          <a:lstStyle/>
          <a:p>
            <a:r>
              <a:rPr lang="en-US" b="1" dirty="0"/>
              <a:t>Warnings</a:t>
            </a:r>
          </a:p>
        </p:txBody>
      </p:sp>
      <p:sp>
        <p:nvSpPr>
          <p:cNvPr id="64" name="TextBox 63"/>
          <p:cNvSpPr txBox="1"/>
          <p:nvPr/>
        </p:nvSpPr>
        <p:spPr>
          <a:xfrm>
            <a:off x="0" y="5638800"/>
            <a:ext cx="1219200" cy="369332"/>
          </a:xfrm>
          <a:prstGeom prst="rect">
            <a:avLst/>
          </a:prstGeom>
          <a:noFill/>
        </p:spPr>
        <p:txBody>
          <a:bodyPr wrap="square" rtlCol="0">
            <a:spAutoFit/>
          </a:bodyPr>
          <a:lstStyle/>
          <a:p>
            <a:r>
              <a:rPr lang="en-US" b="1" dirty="0"/>
              <a:t>   Theme</a:t>
            </a:r>
          </a:p>
        </p:txBody>
      </p:sp>
      <p:sp>
        <p:nvSpPr>
          <p:cNvPr id="65" name="TextBox 64"/>
          <p:cNvSpPr txBox="1"/>
          <p:nvPr/>
        </p:nvSpPr>
        <p:spPr>
          <a:xfrm>
            <a:off x="1524000" y="5257800"/>
            <a:ext cx="6553200" cy="369332"/>
          </a:xfrm>
          <a:prstGeom prst="rect">
            <a:avLst/>
          </a:prstGeom>
          <a:noFill/>
        </p:spPr>
        <p:txBody>
          <a:bodyPr wrap="square" rtlCol="0">
            <a:spAutoFit/>
          </a:bodyPr>
          <a:lstStyle/>
          <a:p>
            <a:r>
              <a:rPr lang="en-US" b="1" dirty="0"/>
              <a:t>        (2:1-4)      (3:7-4:13)     (5:11-6:20)      (10:19-39)     (12:25-29)</a:t>
            </a:r>
          </a:p>
        </p:txBody>
      </p:sp>
      <p:sp>
        <p:nvSpPr>
          <p:cNvPr id="66" name="TextBox 65"/>
          <p:cNvSpPr txBox="1"/>
          <p:nvPr/>
        </p:nvSpPr>
        <p:spPr>
          <a:xfrm>
            <a:off x="1219200" y="1447800"/>
            <a:ext cx="3297735" cy="615553"/>
          </a:xfrm>
          <a:prstGeom prst="rect">
            <a:avLst/>
          </a:prstGeom>
          <a:noFill/>
        </p:spPr>
        <p:txBody>
          <a:bodyPr wrap="square" rtlCol="0">
            <a:spAutoFit/>
          </a:bodyPr>
          <a:lstStyle/>
          <a:p>
            <a:r>
              <a:rPr lang="en-US" dirty="0">
                <a:latin typeface="Arial Black" pitchFamily="34" charset="0"/>
              </a:rPr>
              <a:t>      </a:t>
            </a:r>
            <a:r>
              <a:rPr lang="en-US" sz="1600" dirty="0">
                <a:latin typeface="Arial Black" pitchFamily="34" charset="0"/>
              </a:rPr>
              <a:t>Jesus Christ:</a:t>
            </a:r>
          </a:p>
          <a:p>
            <a:r>
              <a:rPr lang="en-US" sz="1600" dirty="0">
                <a:latin typeface="Arial Black" pitchFamily="34" charset="0"/>
              </a:rPr>
              <a:t> Superior in His Person</a:t>
            </a:r>
          </a:p>
        </p:txBody>
      </p:sp>
      <p:sp>
        <p:nvSpPr>
          <p:cNvPr id="67" name="TextBox 66"/>
          <p:cNvSpPr txBox="1"/>
          <p:nvPr/>
        </p:nvSpPr>
        <p:spPr>
          <a:xfrm>
            <a:off x="3886200" y="1447800"/>
            <a:ext cx="2590800" cy="2462213"/>
          </a:xfrm>
          <a:prstGeom prst="rect">
            <a:avLst/>
          </a:prstGeom>
          <a:noFill/>
        </p:spPr>
        <p:txBody>
          <a:bodyPr wrap="square" rtlCol="0">
            <a:spAutoFit/>
          </a:bodyPr>
          <a:lstStyle/>
          <a:p>
            <a:r>
              <a:rPr lang="en-US" sz="1600" dirty="0">
                <a:latin typeface="Arial Black" pitchFamily="34" charset="0"/>
              </a:rPr>
              <a:t>    Jesus Christ:</a:t>
            </a:r>
          </a:p>
          <a:p>
            <a:pPr>
              <a:buFont typeface="Arial" pitchFamily="34" charset="0"/>
              <a:buChar char="•"/>
            </a:pPr>
            <a:r>
              <a:rPr lang="en-US" sz="1600" dirty="0">
                <a:latin typeface="Arial Black" pitchFamily="34" charset="0"/>
              </a:rPr>
              <a:t> Superior as Priest</a:t>
            </a:r>
            <a:br>
              <a:rPr lang="en-US" sz="1600" dirty="0">
                <a:latin typeface="Arial Black" pitchFamily="34" charset="0"/>
              </a:rPr>
            </a:br>
            <a:br>
              <a:rPr lang="en-US" sz="1600" dirty="0"/>
            </a:br>
            <a:r>
              <a:rPr lang="en-US" sz="1600" dirty="0"/>
              <a:t>        </a:t>
            </a:r>
            <a:r>
              <a:rPr lang="en-US" b="1" dirty="0">
                <a:solidFill>
                  <a:srgbClr val="FFFF00"/>
                </a:solidFill>
              </a:rPr>
              <a:t>Better than:</a:t>
            </a:r>
          </a:p>
          <a:p>
            <a:pPr>
              <a:buFont typeface="Arial" pitchFamily="34" charset="0"/>
              <a:buChar char="•"/>
            </a:pPr>
            <a:r>
              <a:rPr lang="en-US" b="1" dirty="0"/>
              <a:t>Earthly priest hood</a:t>
            </a:r>
          </a:p>
          <a:p>
            <a:pPr>
              <a:buFont typeface="Arial" pitchFamily="34" charset="0"/>
              <a:buChar char="•"/>
            </a:pPr>
            <a:r>
              <a:rPr lang="en-US" b="1" dirty="0"/>
              <a:t>Old covenant (Mosaic)</a:t>
            </a:r>
          </a:p>
          <a:p>
            <a:pPr>
              <a:buFont typeface="Arial" pitchFamily="34" charset="0"/>
              <a:buChar char="•"/>
            </a:pPr>
            <a:r>
              <a:rPr lang="en-US" b="1" dirty="0"/>
              <a:t>Animal sacrifices</a:t>
            </a:r>
          </a:p>
          <a:p>
            <a:pPr>
              <a:buFont typeface="Arial" pitchFamily="34" charset="0"/>
              <a:buChar char="•"/>
            </a:pPr>
            <a:r>
              <a:rPr lang="en-US" b="1" dirty="0"/>
              <a:t>Daily offerings</a:t>
            </a:r>
          </a:p>
          <a:p>
            <a:pPr>
              <a:buFont typeface="Arial" pitchFamily="34" charset="0"/>
              <a:buChar char="•"/>
            </a:pPr>
            <a:endParaRPr lang="en-US" sz="1600" dirty="0">
              <a:latin typeface="Arial Black" pitchFamily="34" charset="0"/>
            </a:endParaRPr>
          </a:p>
        </p:txBody>
      </p:sp>
      <p:sp>
        <p:nvSpPr>
          <p:cNvPr id="68" name="TextBox 67"/>
          <p:cNvSpPr txBox="1"/>
          <p:nvPr/>
        </p:nvSpPr>
        <p:spPr>
          <a:xfrm>
            <a:off x="6553200" y="1447800"/>
            <a:ext cx="2141406" cy="584775"/>
          </a:xfrm>
          <a:prstGeom prst="rect">
            <a:avLst/>
          </a:prstGeom>
          <a:noFill/>
        </p:spPr>
        <p:txBody>
          <a:bodyPr wrap="square" rtlCol="0">
            <a:spAutoFit/>
          </a:bodyPr>
          <a:lstStyle/>
          <a:p>
            <a:r>
              <a:rPr lang="en-US" sz="1600" dirty="0">
                <a:latin typeface="Arial Black" pitchFamily="34" charset="0"/>
              </a:rPr>
              <a:t>  Jesus Christ:</a:t>
            </a:r>
          </a:p>
          <a:p>
            <a:r>
              <a:rPr lang="en-US" sz="1600" dirty="0">
                <a:latin typeface="Arial Black" pitchFamily="34" charset="0"/>
              </a:rPr>
              <a:t>Superior for Life</a:t>
            </a:r>
          </a:p>
        </p:txBody>
      </p:sp>
      <p:sp>
        <p:nvSpPr>
          <p:cNvPr id="69" name="TextBox 68"/>
          <p:cNvSpPr txBox="1"/>
          <p:nvPr/>
        </p:nvSpPr>
        <p:spPr>
          <a:xfrm>
            <a:off x="6324600" y="2209800"/>
            <a:ext cx="2514600" cy="1477328"/>
          </a:xfrm>
          <a:prstGeom prst="rect">
            <a:avLst/>
          </a:prstGeom>
          <a:noFill/>
        </p:spPr>
        <p:txBody>
          <a:bodyPr wrap="square" rtlCol="0">
            <a:spAutoFit/>
          </a:bodyPr>
          <a:lstStyle/>
          <a:p>
            <a:r>
              <a:rPr lang="en-US" b="1" dirty="0">
                <a:solidFill>
                  <a:srgbClr val="FFFF00"/>
                </a:solidFill>
              </a:rPr>
              <a:t>       Let us have:</a:t>
            </a:r>
          </a:p>
          <a:p>
            <a:pPr>
              <a:buFont typeface="Arial" pitchFamily="34" charset="0"/>
              <a:buChar char="•"/>
            </a:pPr>
            <a:r>
              <a:rPr lang="en-US" b="1" dirty="0"/>
              <a:t>Faith to believe God</a:t>
            </a:r>
          </a:p>
          <a:p>
            <a:pPr>
              <a:buFont typeface="Arial" pitchFamily="34" charset="0"/>
              <a:buChar char="•"/>
            </a:pPr>
            <a:r>
              <a:rPr lang="en-US" b="1" dirty="0"/>
              <a:t>Hope to endure trials</a:t>
            </a:r>
          </a:p>
          <a:p>
            <a:pPr>
              <a:buFont typeface="Arial" pitchFamily="34" charset="0"/>
              <a:buChar char="•"/>
            </a:pPr>
            <a:r>
              <a:rPr lang="en-US" b="1" dirty="0"/>
              <a:t>Provoke love/good   works</a:t>
            </a:r>
          </a:p>
        </p:txBody>
      </p:sp>
      <p:sp>
        <p:nvSpPr>
          <p:cNvPr id="72" name="TextBox 71"/>
          <p:cNvSpPr txBox="1"/>
          <p:nvPr/>
        </p:nvSpPr>
        <p:spPr>
          <a:xfrm>
            <a:off x="1676400" y="2133600"/>
            <a:ext cx="1905000" cy="1754326"/>
          </a:xfrm>
          <a:prstGeom prst="rect">
            <a:avLst/>
          </a:prstGeom>
          <a:noFill/>
        </p:spPr>
        <p:txBody>
          <a:bodyPr wrap="square" rtlCol="0">
            <a:spAutoFit/>
          </a:bodyPr>
          <a:lstStyle/>
          <a:p>
            <a:r>
              <a:rPr lang="en-US" b="1" dirty="0">
                <a:solidFill>
                  <a:srgbClr val="FFFF00"/>
                </a:solidFill>
              </a:rPr>
              <a:t>Superior to:</a:t>
            </a:r>
          </a:p>
          <a:p>
            <a:pPr>
              <a:buFont typeface="Arial" pitchFamily="34" charset="0"/>
              <a:buChar char="•"/>
            </a:pPr>
            <a:r>
              <a:rPr lang="en-US" b="1" dirty="0"/>
              <a:t>Prophets</a:t>
            </a:r>
          </a:p>
          <a:p>
            <a:pPr>
              <a:buFont typeface="Arial" pitchFamily="34" charset="0"/>
              <a:buChar char="•"/>
            </a:pPr>
            <a:r>
              <a:rPr lang="en-US" b="1" dirty="0"/>
              <a:t>Angels</a:t>
            </a:r>
          </a:p>
          <a:p>
            <a:pPr>
              <a:buFont typeface="Arial" pitchFamily="34" charset="0"/>
              <a:buChar char="•"/>
            </a:pPr>
            <a:r>
              <a:rPr lang="en-US" b="1" dirty="0"/>
              <a:t>Moses</a:t>
            </a:r>
          </a:p>
          <a:p>
            <a:pPr>
              <a:buFont typeface="Arial" pitchFamily="34" charset="0"/>
              <a:buChar char="•"/>
            </a:pPr>
            <a:r>
              <a:rPr lang="en-US" b="1" dirty="0"/>
              <a:t>Sabbath</a:t>
            </a:r>
          </a:p>
          <a:p>
            <a:pPr>
              <a:buFont typeface="Arial" pitchFamily="34" charset="0"/>
              <a:buChar char="•"/>
            </a:pPr>
            <a:r>
              <a:rPr lang="en-US" b="1" dirty="0"/>
              <a:t>Other priests</a:t>
            </a:r>
          </a:p>
        </p:txBody>
      </p:sp>
      <p:sp>
        <p:nvSpPr>
          <p:cNvPr id="74" name="TextBox 73"/>
          <p:cNvSpPr txBox="1"/>
          <p:nvPr/>
        </p:nvSpPr>
        <p:spPr>
          <a:xfrm>
            <a:off x="0" y="6096000"/>
            <a:ext cx="1107867" cy="369332"/>
          </a:xfrm>
          <a:prstGeom prst="rect">
            <a:avLst/>
          </a:prstGeom>
          <a:noFill/>
        </p:spPr>
        <p:txBody>
          <a:bodyPr wrap="none" rtlCol="0">
            <a:spAutoFit/>
          </a:bodyPr>
          <a:lstStyle/>
          <a:p>
            <a:r>
              <a:rPr lang="en-US" b="1" dirty="0"/>
              <a:t>Key Verse</a:t>
            </a:r>
          </a:p>
        </p:txBody>
      </p:sp>
      <p:sp>
        <p:nvSpPr>
          <p:cNvPr id="76" name="TextBox 75"/>
          <p:cNvSpPr txBox="1"/>
          <p:nvPr/>
        </p:nvSpPr>
        <p:spPr>
          <a:xfrm>
            <a:off x="2590800" y="5638800"/>
            <a:ext cx="4763724" cy="369332"/>
          </a:xfrm>
          <a:prstGeom prst="rect">
            <a:avLst/>
          </a:prstGeom>
          <a:noFill/>
        </p:spPr>
        <p:txBody>
          <a:bodyPr wrap="square" rtlCol="0">
            <a:spAutoFit/>
          </a:bodyPr>
          <a:lstStyle/>
          <a:p>
            <a:r>
              <a:rPr lang="en-US" b="1" dirty="0"/>
              <a:t>The absolute superiority of Jesus Christ (12:1-2)</a:t>
            </a:r>
          </a:p>
        </p:txBody>
      </p:sp>
      <p:sp>
        <p:nvSpPr>
          <p:cNvPr id="78" name="TextBox 77"/>
          <p:cNvSpPr txBox="1"/>
          <p:nvPr/>
        </p:nvSpPr>
        <p:spPr>
          <a:xfrm>
            <a:off x="1219200" y="6096000"/>
            <a:ext cx="7212231" cy="369332"/>
          </a:xfrm>
          <a:prstGeom prst="rect">
            <a:avLst/>
          </a:prstGeom>
          <a:noFill/>
        </p:spPr>
        <p:txBody>
          <a:bodyPr wrap="none" rtlCol="0">
            <a:spAutoFit/>
          </a:bodyPr>
          <a:lstStyle/>
          <a:p>
            <a:r>
              <a:rPr lang="en-US" b="1" i="1" dirty="0"/>
              <a:t>“Since we have a great high priest…let us hold fast our confession.” </a:t>
            </a:r>
            <a:r>
              <a:rPr lang="en-US" b="1" dirty="0"/>
              <a:t>(4:14)</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James</a:t>
            </a:r>
          </a:p>
        </p:txBody>
      </p:sp>
      <p:sp>
        <p:nvSpPr>
          <p:cNvPr id="3" name="Content Placeholder 2"/>
          <p:cNvSpPr>
            <a:spLocks noGrp="1"/>
          </p:cNvSpPr>
          <p:nvPr>
            <p:ph idx="1"/>
          </p:nvPr>
        </p:nvSpPr>
        <p:spPr>
          <a:xfrm>
            <a:off x="762000" y="1371600"/>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Modified From God's Masterwork - Swindoll</a:t>
            </a:r>
          </a:p>
        </p:txBody>
      </p:sp>
      <p:cxnSp>
        <p:nvCxnSpPr>
          <p:cNvPr id="5" name="Straight Connector 4"/>
          <p:cNvCxnSpPr/>
          <p:nvPr/>
        </p:nvCxnSpPr>
        <p:spPr>
          <a:xfrm rot="5400000">
            <a:off x="-190500" y="2781300"/>
            <a:ext cx="28956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239000" y="2667000"/>
            <a:ext cx="2819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143000" y="4267200"/>
            <a:ext cx="3048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3914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143000" y="6553200"/>
            <a:ext cx="73914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55626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60960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flipV="1">
            <a:off x="1143000" y="4255532"/>
            <a:ext cx="2743200" cy="369332"/>
          </a:xfrm>
          <a:prstGeom prst="rect">
            <a:avLst/>
          </a:prstGeom>
          <a:noFill/>
        </p:spPr>
        <p:txBody>
          <a:bodyPr wrap="square" rtlCol="0">
            <a:spAutoFit/>
          </a:bodyPr>
          <a:lstStyle/>
          <a:p>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1143000" y="3886200"/>
            <a:ext cx="2209800" cy="369332"/>
          </a:xfrm>
          <a:prstGeom prst="rect">
            <a:avLst/>
          </a:prstGeom>
          <a:noFill/>
        </p:spPr>
        <p:txBody>
          <a:bodyPr wrap="square" rtlCol="0">
            <a:spAutoFit/>
          </a:bodyPr>
          <a:lstStyle/>
          <a:p>
            <a:r>
              <a:rPr lang="en-US" dirty="0"/>
              <a:t>      </a:t>
            </a:r>
            <a:r>
              <a:rPr lang="en-US" sz="1600" b="1" dirty="0"/>
              <a:t>Chapter  1</a:t>
            </a:r>
          </a:p>
        </p:txBody>
      </p:sp>
      <p:sp>
        <p:nvSpPr>
          <p:cNvPr id="132" name="TextBox 131"/>
          <p:cNvSpPr txBox="1"/>
          <p:nvPr/>
        </p:nvSpPr>
        <p:spPr>
          <a:xfrm>
            <a:off x="1676400" y="4038600"/>
            <a:ext cx="1676400" cy="369332"/>
          </a:xfrm>
          <a:prstGeom prst="rect">
            <a:avLst/>
          </a:prstGeom>
          <a:noFill/>
        </p:spPr>
        <p:txBody>
          <a:bodyPr wrap="square" rtlCol="0">
            <a:spAutoFit/>
          </a:bodyPr>
          <a:lstStyle/>
          <a:p>
            <a:r>
              <a:rPr lang="en-US" dirty="0"/>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cxnSp>
        <p:nvCxnSpPr>
          <p:cNvPr id="40" name="Straight Connector 39"/>
          <p:cNvCxnSpPr/>
          <p:nvPr/>
        </p:nvCxnSpPr>
        <p:spPr>
          <a:xfrm rot="5400000">
            <a:off x="1714500" y="27813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4191000" y="4267200"/>
            <a:ext cx="4343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0" y="48768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410200" y="2667000"/>
            <a:ext cx="28194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3276600" y="3886200"/>
            <a:ext cx="3276600" cy="338554"/>
          </a:xfrm>
          <a:prstGeom prst="rect">
            <a:avLst/>
          </a:prstGeom>
          <a:noFill/>
        </p:spPr>
        <p:txBody>
          <a:bodyPr wrap="square" rtlCol="0">
            <a:spAutoFit/>
          </a:bodyPr>
          <a:lstStyle/>
          <a:p>
            <a:r>
              <a:rPr lang="en-US" sz="1600" b="1" dirty="0"/>
              <a:t>  Chapter 2</a:t>
            </a:r>
          </a:p>
        </p:txBody>
      </p:sp>
      <p:sp>
        <p:nvSpPr>
          <p:cNvPr id="52" name="TextBox 51"/>
          <p:cNvSpPr txBox="1"/>
          <p:nvPr/>
        </p:nvSpPr>
        <p:spPr>
          <a:xfrm>
            <a:off x="5105400" y="3886200"/>
            <a:ext cx="3429000" cy="338554"/>
          </a:xfrm>
          <a:prstGeom prst="rect">
            <a:avLst/>
          </a:prstGeom>
          <a:noFill/>
        </p:spPr>
        <p:txBody>
          <a:bodyPr wrap="square" rtlCol="0">
            <a:spAutoFit/>
          </a:bodyPr>
          <a:lstStyle/>
          <a:p>
            <a:r>
              <a:rPr lang="en-US" sz="1600" dirty="0"/>
              <a:t> </a:t>
            </a:r>
            <a:r>
              <a:rPr lang="en-US" sz="1600" b="1" dirty="0"/>
              <a:t>Chapter 3-4</a:t>
            </a:r>
          </a:p>
        </p:txBody>
      </p:sp>
      <p:sp>
        <p:nvSpPr>
          <p:cNvPr id="44" name="TextBox 43"/>
          <p:cNvSpPr txBox="1"/>
          <p:nvPr/>
        </p:nvSpPr>
        <p:spPr>
          <a:xfrm>
            <a:off x="152400" y="838200"/>
            <a:ext cx="799475" cy="646331"/>
          </a:xfrm>
          <a:prstGeom prst="rect">
            <a:avLst/>
          </a:prstGeom>
          <a:noFill/>
        </p:spPr>
        <p:txBody>
          <a:bodyPr wrap="square" rtlCol="0">
            <a:spAutoFit/>
          </a:bodyPr>
          <a:lstStyle/>
          <a:p>
            <a:r>
              <a:rPr lang="en-US" b="1" dirty="0"/>
              <a:t>   62</a:t>
            </a:r>
          </a:p>
          <a:p>
            <a:r>
              <a:rPr lang="en-US" b="1" dirty="0"/>
              <a:t>  A.D.</a:t>
            </a:r>
          </a:p>
        </p:txBody>
      </p:sp>
      <p:sp>
        <p:nvSpPr>
          <p:cNvPr id="61" name="TextBox 60"/>
          <p:cNvSpPr txBox="1"/>
          <p:nvPr/>
        </p:nvSpPr>
        <p:spPr>
          <a:xfrm>
            <a:off x="1371600" y="1447800"/>
            <a:ext cx="1923679" cy="584775"/>
          </a:xfrm>
          <a:prstGeom prst="rect">
            <a:avLst/>
          </a:prstGeom>
          <a:noFill/>
        </p:spPr>
        <p:txBody>
          <a:bodyPr wrap="square" rtlCol="0">
            <a:spAutoFit/>
          </a:bodyPr>
          <a:lstStyle/>
          <a:p>
            <a:r>
              <a:rPr lang="en-US" sz="1600" b="1" i="1" dirty="0">
                <a:solidFill>
                  <a:srgbClr val="FFFF00"/>
                </a:solidFill>
              </a:rPr>
              <a:t>When stretched it</a:t>
            </a:r>
          </a:p>
          <a:p>
            <a:r>
              <a:rPr lang="en-US" sz="1600" b="1" i="1" dirty="0">
                <a:solidFill>
                  <a:srgbClr val="FFFF00"/>
                </a:solidFill>
              </a:rPr>
              <a:t>    doesn’t break </a:t>
            </a:r>
          </a:p>
        </p:txBody>
      </p:sp>
      <p:sp>
        <p:nvSpPr>
          <p:cNvPr id="63" name="TextBox 62"/>
          <p:cNvSpPr txBox="1"/>
          <p:nvPr/>
        </p:nvSpPr>
        <p:spPr>
          <a:xfrm>
            <a:off x="0" y="1524000"/>
            <a:ext cx="1426364" cy="369332"/>
          </a:xfrm>
          <a:prstGeom prst="rect">
            <a:avLst/>
          </a:prstGeom>
          <a:noFill/>
        </p:spPr>
        <p:txBody>
          <a:bodyPr wrap="square" rtlCol="0">
            <a:spAutoFit/>
          </a:bodyPr>
          <a:lstStyle/>
          <a:p>
            <a:r>
              <a:rPr lang="en-US" dirty="0">
                <a:latin typeface="Arial Black" pitchFamily="34" charset="0"/>
              </a:rPr>
              <a:t>  Faith…</a:t>
            </a:r>
          </a:p>
        </p:txBody>
      </p:sp>
      <p:cxnSp>
        <p:nvCxnSpPr>
          <p:cNvPr id="81" name="Straight Connector 80"/>
          <p:cNvCxnSpPr/>
          <p:nvPr/>
        </p:nvCxnSpPr>
        <p:spPr>
          <a:xfrm>
            <a:off x="228600" y="1981200"/>
            <a:ext cx="8534400" cy="0"/>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sp>
        <p:nvSpPr>
          <p:cNvPr id="90" name="TextBox 89"/>
          <p:cNvSpPr txBox="1"/>
          <p:nvPr/>
        </p:nvSpPr>
        <p:spPr>
          <a:xfrm>
            <a:off x="0" y="2057400"/>
            <a:ext cx="1271731" cy="369332"/>
          </a:xfrm>
          <a:prstGeom prst="rect">
            <a:avLst/>
          </a:prstGeom>
          <a:noFill/>
        </p:spPr>
        <p:txBody>
          <a:bodyPr wrap="square" rtlCol="0">
            <a:spAutoFit/>
          </a:bodyPr>
          <a:lstStyle/>
          <a:p>
            <a:r>
              <a:rPr lang="en-US" dirty="0">
                <a:latin typeface="Arial Black" pitchFamily="34" charset="0"/>
              </a:rPr>
              <a:t> Deeds…</a:t>
            </a:r>
          </a:p>
        </p:txBody>
      </p:sp>
      <p:cxnSp>
        <p:nvCxnSpPr>
          <p:cNvPr id="92" name="Straight Connector 91"/>
          <p:cNvCxnSpPr/>
          <p:nvPr/>
        </p:nvCxnSpPr>
        <p:spPr>
          <a:xfrm>
            <a:off x="228600" y="2514600"/>
            <a:ext cx="8458200" cy="0"/>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rot="5400000">
            <a:off x="3543300" y="27813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a:off x="7010400" y="3886200"/>
            <a:ext cx="1010085" cy="338554"/>
          </a:xfrm>
          <a:prstGeom prst="rect">
            <a:avLst/>
          </a:prstGeom>
          <a:noFill/>
        </p:spPr>
        <p:txBody>
          <a:bodyPr wrap="none" rtlCol="0">
            <a:spAutoFit/>
          </a:bodyPr>
          <a:lstStyle/>
          <a:p>
            <a:r>
              <a:rPr lang="en-US" sz="1600" b="1" dirty="0"/>
              <a:t>Chapter 5</a:t>
            </a:r>
          </a:p>
        </p:txBody>
      </p:sp>
      <p:sp>
        <p:nvSpPr>
          <p:cNvPr id="97" name="TextBox 96"/>
          <p:cNvSpPr txBox="1"/>
          <p:nvPr/>
        </p:nvSpPr>
        <p:spPr>
          <a:xfrm>
            <a:off x="3352800" y="1447800"/>
            <a:ext cx="1555234" cy="584775"/>
          </a:xfrm>
          <a:prstGeom prst="rect">
            <a:avLst/>
          </a:prstGeom>
          <a:noFill/>
        </p:spPr>
        <p:txBody>
          <a:bodyPr wrap="square" rtlCol="0">
            <a:spAutoFit/>
          </a:bodyPr>
          <a:lstStyle/>
          <a:p>
            <a:r>
              <a:rPr lang="en-US" sz="1600" b="1" i="1" dirty="0">
                <a:solidFill>
                  <a:srgbClr val="FFFF00"/>
                </a:solidFill>
              </a:rPr>
              <a:t>When pressed it</a:t>
            </a:r>
          </a:p>
          <a:p>
            <a:r>
              <a:rPr lang="en-US" sz="1600" b="1" i="1" dirty="0">
                <a:solidFill>
                  <a:srgbClr val="FFFF00"/>
                </a:solidFill>
              </a:rPr>
              <a:t>     doesn’t fail</a:t>
            </a:r>
          </a:p>
        </p:txBody>
      </p:sp>
      <p:sp>
        <p:nvSpPr>
          <p:cNvPr id="98" name="TextBox 97"/>
          <p:cNvSpPr txBox="1"/>
          <p:nvPr/>
        </p:nvSpPr>
        <p:spPr>
          <a:xfrm>
            <a:off x="5181600" y="1447800"/>
            <a:ext cx="1763753" cy="584775"/>
          </a:xfrm>
          <a:prstGeom prst="rect">
            <a:avLst/>
          </a:prstGeom>
          <a:noFill/>
        </p:spPr>
        <p:txBody>
          <a:bodyPr wrap="none" rtlCol="0">
            <a:spAutoFit/>
          </a:bodyPr>
          <a:lstStyle/>
          <a:p>
            <a:r>
              <a:rPr lang="en-US" sz="1600" b="1" i="1" dirty="0">
                <a:solidFill>
                  <a:srgbClr val="FFFF00"/>
                </a:solidFill>
              </a:rPr>
              <a:t>When expressed it</a:t>
            </a:r>
          </a:p>
          <a:p>
            <a:r>
              <a:rPr lang="en-US" sz="1600" b="1" i="1" dirty="0">
                <a:solidFill>
                  <a:srgbClr val="FFFF00"/>
                </a:solidFill>
              </a:rPr>
              <a:t>   doesn’t explode</a:t>
            </a:r>
          </a:p>
        </p:txBody>
      </p:sp>
      <p:sp>
        <p:nvSpPr>
          <p:cNvPr id="101" name="TextBox 100"/>
          <p:cNvSpPr txBox="1"/>
          <p:nvPr/>
        </p:nvSpPr>
        <p:spPr>
          <a:xfrm>
            <a:off x="7086600" y="1447800"/>
            <a:ext cx="1717996" cy="584775"/>
          </a:xfrm>
          <a:prstGeom prst="rect">
            <a:avLst/>
          </a:prstGeom>
          <a:noFill/>
        </p:spPr>
        <p:txBody>
          <a:bodyPr wrap="square" rtlCol="0">
            <a:spAutoFit/>
          </a:bodyPr>
          <a:lstStyle/>
          <a:p>
            <a:r>
              <a:rPr lang="en-US" sz="1600" b="1" i="1" dirty="0">
                <a:solidFill>
                  <a:srgbClr val="FFFF00"/>
                </a:solidFill>
              </a:rPr>
              <a:t>When diseased it</a:t>
            </a:r>
          </a:p>
          <a:p>
            <a:r>
              <a:rPr lang="en-US" sz="1600" b="1" i="1" dirty="0">
                <a:solidFill>
                  <a:srgbClr val="FFFF00"/>
                </a:solidFill>
              </a:rPr>
              <a:t>     doesn’t panic</a:t>
            </a:r>
          </a:p>
        </p:txBody>
      </p:sp>
      <p:sp>
        <p:nvSpPr>
          <p:cNvPr id="102" name="TextBox 101"/>
          <p:cNvSpPr txBox="1"/>
          <p:nvPr/>
        </p:nvSpPr>
        <p:spPr>
          <a:xfrm>
            <a:off x="1447800" y="1981200"/>
            <a:ext cx="1243930" cy="584775"/>
          </a:xfrm>
          <a:prstGeom prst="rect">
            <a:avLst/>
          </a:prstGeom>
          <a:noFill/>
        </p:spPr>
        <p:txBody>
          <a:bodyPr wrap="square" rtlCol="0">
            <a:spAutoFit/>
          </a:bodyPr>
          <a:lstStyle/>
          <a:p>
            <a:r>
              <a:rPr lang="en-US" sz="1600" b="1" i="1" dirty="0"/>
              <a:t>     </a:t>
            </a:r>
            <a:r>
              <a:rPr lang="en-US" sz="1600" b="1" i="1" dirty="0">
                <a:solidFill>
                  <a:srgbClr val="FFFF00"/>
                </a:solidFill>
              </a:rPr>
              <a:t>Authentic</a:t>
            </a:r>
          </a:p>
          <a:p>
            <a:r>
              <a:rPr lang="en-US" sz="1600" b="1" i="1" dirty="0">
                <a:solidFill>
                  <a:srgbClr val="FFFF00"/>
                </a:solidFill>
              </a:rPr>
              <a:t>      stability</a:t>
            </a:r>
          </a:p>
        </p:txBody>
      </p:sp>
      <p:sp>
        <p:nvSpPr>
          <p:cNvPr id="103" name="TextBox 102"/>
          <p:cNvSpPr txBox="1"/>
          <p:nvPr/>
        </p:nvSpPr>
        <p:spPr>
          <a:xfrm>
            <a:off x="3429000" y="1981200"/>
            <a:ext cx="1316295" cy="584775"/>
          </a:xfrm>
          <a:prstGeom prst="rect">
            <a:avLst/>
          </a:prstGeom>
          <a:noFill/>
        </p:spPr>
        <p:txBody>
          <a:bodyPr wrap="square" rtlCol="0">
            <a:spAutoFit/>
          </a:bodyPr>
          <a:lstStyle/>
          <a:p>
            <a:r>
              <a:rPr lang="en-US" sz="1600" b="1" i="1" dirty="0">
                <a:solidFill>
                  <a:srgbClr val="FFFF00"/>
                </a:solidFill>
              </a:rPr>
              <a:t>  Authentic</a:t>
            </a:r>
          </a:p>
          <a:p>
            <a:r>
              <a:rPr lang="en-US" sz="1600" b="1" i="1" dirty="0">
                <a:solidFill>
                  <a:srgbClr val="FFFF00"/>
                </a:solidFill>
              </a:rPr>
              <a:t>       love</a:t>
            </a:r>
          </a:p>
        </p:txBody>
      </p:sp>
      <p:sp>
        <p:nvSpPr>
          <p:cNvPr id="105" name="TextBox 104"/>
          <p:cNvSpPr txBox="1"/>
          <p:nvPr/>
        </p:nvSpPr>
        <p:spPr>
          <a:xfrm>
            <a:off x="4876800" y="1981200"/>
            <a:ext cx="2298077" cy="584775"/>
          </a:xfrm>
          <a:prstGeom prst="rect">
            <a:avLst/>
          </a:prstGeom>
          <a:noFill/>
        </p:spPr>
        <p:txBody>
          <a:bodyPr wrap="square" rtlCol="0">
            <a:spAutoFit/>
          </a:bodyPr>
          <a:lstStyle/>
          <a:p>
            <a:r>
              <a:rPr lang="en-US" sz="1600" b="1" i="1" dirty="0">
                <a:solidFill>
                  <a:srgbClr val="FFFF00"/>
                </a:solidFill>
              </a:rPr>
              <a:t>         Authentic</a:t>
            </a:r>
          </a:p>
          <a:p>
            <a:r>
              <a:rPr lang="en-US" sz="1600" b="1" i="1" dirty="0">
                <a:solidFill>
                  <a:srgbClr val="FFFF00"/>
                </a:solidFill>
              </a:rPr>
              <a:t> control and authority </a:t>
            </a:r>
          </a:p>
        </p:txBody>
      </p:sp>
      <p:sp>
        <p:nvSpPr>
          <p:cNvPr id="106" name="TextBox 105"/>
          <p:cNvSpPr txBox="1"/>
          <p:nvPr/>
        </p:nvSpPr>
        <p:spPr>
          <a:xfrm>
            <a:off x="7086600" y="1981200"/>
            <a:ext cx="1371600" cy="584775"/>
          </a:xfrm>
          <a:prstGeom prst="rect">
            <a:avLst/>
          </a:prstGeom>
          <a:noFill/>
        </p:spPr>
        <p:txBody>
          <a:bodyPr wrap="square" rtlCol="0">
            <a:spAutoFit/>
          </a:bodyPr>
          <a:lstStyle/>
          <a:p>
            <a:r>
              <a:rPr lang="en-US" sz="1600" b="1" i="1" dirty="0">
                <a:solidFill>
                  <a:srgbClr val="FFFF00"/>
                </a:solidFill>
              </a:rPr>
              <a:t>    Authentic</a:t>
            </a:r>
          </a:p>
          <a:p>
            <a:r>
              <a:rPr lang="en-US" sz="1600" b="1" i="1" dirty="0">
                <a:solidFill>
                  <a:srgbClr val="FFFF00"/>
                </a:solidFill>
              </a:rPr>
              <a:t>     patience </a:t>
            </a:r>
          </a:p>
        </p:txBody>
      </p:sp>
      <p:sp>
        <p:nvSpPr>
          <p:cNvPr id="107" name="TextBox 106"/>
          <p:cNvSpPr txBox="1"/>
          <p:nvPr/>
        </p:nvSpPr>
        <p:spPr>
          <a:xfrm>
            <a:off x="1371600" y="2590800"/>
            <a:ext cx="1600200" cy="1200329"/>
          </a:xfrm>
          <a:prstGeom prst="rect">
            <a:avLst/>
          </a:prstGeom>
          <a:noFill/>
        </p:spPr>
        <p:txBody>
          <a:bodyPr wrap="square" rtlCol="0">
            <a:spAutoFit/>
          </a:bodyPr>
          <a:lstStyle/>
          <a:p>
            <a:pPr>
              <a:buFont typeface="Arial" pitchFamily="34" charset="0"/>
              <a:buChar char="•"/>
            </a:pPr>
            <a:r>
              <a:rPr lang="en-US" dirty="0"/>
              <a:t>Greeting</a:t>
            </a:r>
          </a:p>
          <a:p>
            <a:pPr>
              <a:buFont typeface="Arial" pitchFamily="34" charset="0"/>
              <a:buChar char="•"/>
            </a:pPr>
            <a:r>
              <a:rPr lang="en-US" dirty="0"/>
              <a:t>Trials</a:t>
            </a:r>
          </a:p>
          <a:p>
            <a:pPr>
              <a:buFont typeface="Arial" pitchFamily="34" charset="0"/>
              <a:buChar char="•"/>
            </a:pPr>
            <a:r>
              <a:rPr lang="en-US" dirty="0"/>
              <a:t>Temptation</a:t>
            </a:r>
          </a:p>
          <a:p>
            <a:pPr>
              <a:buFont typeface="Arial" pitchFamily="34" charset="0"/>
              <a:buChar char="•"/>
            </a:pPr>
            <a:r>
              <a:rPr lang="en-US" dirty="0"/>
              <a:t>Our response</a:t>
            </a:r>
          </a:p>
        </p:txBody>
      </p:sp>
      <p:sp>
        <p:nvSpPr>
          <p:cNvPr id="108" name="TextBox 107"/>
          <p:cNvSpPr txBox="1"/>
          <p:nvPr/>
        </p:nvSpPr>
        <p:spPr>
          <a:xfrm>
            <a:off x="3200400" y="2590800"/>
            <a:ext cx="2387371" cy="1200329"/>
          </a:xfrm>
          <a:prstGeom prst="rect">
            <a:avLst/>
          </a:prstGeom>
          <a:noFill/>
        </p:spPr>
        <p:txBody>
          <a:bodyPr wrap="square" rtlCol="0">
            <a:spAutoFit/>
          </a:bodyPr>
          <a:lstStyle/>
          <a:p>
            <a:pPr>
              <a:buFont typeface="Arial" pitchFamily="34" charset="0"/>
              <a:buChar char="•"/>
            </a:pPr>
            <a:r>
              <a:rPr lang="en-US" dirty="0"/>
              <a:t>Partiality </a:t>
            </a:r>
          </a:p>
          <a:p>
            <a:pPr>
              <a:buFont typeface="Arial" pitchFamily="34" charset="0"/>
              <a:buChar char="•"/>
            </a:pPr>
            <a:r>
              <a:rPr lang="en-US" dirty="0"/>
              <a:t>Prejudice</a:t>
            </a:r>
          </a:p>
          <a:p>
            <a:pPr>
              <a:buFont typeface="Arial" pitchFamily="34" charset="0"/>
              <a:buChar char="•"/>
            </a:pPr>
            <a:r>
              <a:rPr lang="en-US" dirty="0"/>
              <a:t>Indifference</a:t>
            </a:r>
          </a:p>
          <a:p>
            <a:pPr>
              <a:buFont typeface="Arial" pitchFamily="34" charset="0"/>
              <a:buChar char="•"/>
            </a:pPr>
            <a:r>
              <a:rPr lang="en-US" dirty="0"/>
              <a:t>Obedience</a:t>
            </a:r>
          </a:p>
        </p:txBody>
      </p:sp>
      <p:sp>
        <p:nvSpPr>
          <p:cNvPr id="109" name="TextBox 108"/>
          <p:cNvSpPr txBox="1"/>
          <p:nvPr/>
        </p:nvSpPr>
        <p:spPr>
          <a:xfrm>
            <a:off x="5105400" y="2590800"/>
            <a:ext cx="1404025" cy="923330"/>
          </a:xfrm>
          <a:prstGeom prst="rect">
            <a:avLst/>
          </a:prstGeom>
          <a:noFill/>
        </p:spPr>
        <p:txBody>
          <a:bodyPr wrap="square" rtlCol="0">
            <a:spAutoFit/>
          </a:bodyPr>
          <a:lstStyle/>
          <a:p>
            <a:pPr>
              <a:buFont typeface="Arial" pitchFamily="34" charset="0"/>
              <a:buChar char="•"/>
            </a:pPr>
            <a:r>
              <a:rPr lang="en-US" dirty="0"/>
              <a:t>The tongue</a:t>
            </a:r>
          </a:p>
          <a:p>
            <a:pPr>
              <a:buFont typeface="Arial" pitchFamily="34" charset="0"/>
              <a:buChar char="•"/>
            </a:pPr>
            <a:r>
              <a:rPr lang="en-US" dirty="0"/>
              <a:t>The heart</a:t>
            </a:r>
          </a:p>
          <a:p>
            <a:pPr>
              <a:buFont typeface="Arial" pitchFamily="34" charset="0"/>
              <a:buChar char="•"/>
            </a:pPr>
            <a:r>
              <a:rPr lang="en-US" dirty="0"/>
              <a:t>The will</a:t>
            </a:r>
          </a:p>
        </p:txBody>
      </p:sp>
      <p:sp>
        <p:nvSpPr>
          <p:cNvPr id="111" name="TextBox 110"/>
          <p:cNvSpPr txBox="1"/>
          <p:nvPr/>
        </p:nvSpPr>
        <p:spPr>
          <a:xfrm>
            <a:off x="7010400" y="2590800"/>
            <a:ext cx="1847441" cy="1200329"/>
          </a:xfrm>
          <a:prstGeom prst="rect">
            <a:avLst/>
          </a:prstGeom>
          <a:noFill/>
        </p:spPr>
        <p:txBody>
          <a:bodyPr wrap="square" rtlCol="0">
            <a:spAutoFit/>
          </a:bodyPr>
          <a:lstStyle/>
          <a:p>
            <a:pPr>
              <a:buFont typeface="Arial" pitchFamily="34" charset="0"/>
              <a:buChar char="•"/>
            </a:pPr>
            <a:r>
              <a:rPr lang="en-US" dirty="0"/>
              <a:t>Money matters</a:t>
            </a:r>
          </a:p>
          <a:p>
            <a:pPr>
              <a:buFont typeface="Arial" pitchFamily="34" charset="0"/>
              <a:buChar char="•"/>
            </a:pPr>
            <a:r>
              <a:rPr lang="en-US" dirty="0"/>
              <a:t>Sickness</a:t>
            </a:r>
          </a:p>
          <a:p>
            <a:pPr>
              <a:buFont typeface="Arial" pitchFamily="34" charset="0"/>
              <a:buChar char="•"/>
            </a:pPr>
            <a:r>
              <a:rPr lang="en-US" dirty="0"/>
              <a:t>Carnality</a:t>
            </a:r>
          </a:p>
          <a:p>
            <a:pPr>
              <a:buFont typeface="Arial" pitchFamily="34" charset="0"/>
              <a:buChar char="•"/>
            </a:pPr>
            <a:r>
              <a:rPr lang="en-US" dirty="0"/>
              <a:t>Prayer</a:t>
            </a:r>
          </a:p>
        </p:txBody>
      </p:sp>
      <p:sp>
        <p:nvSpPr>
          <p:cNvPr id="113" name="TextBox 112"/>
          <p:cNvSpPr txBox="1"/>
          <p:nvPr/>
        </p:nvSpPr>
        <p:spPr>
          <a:xfrm>
            <a:off x="-76200" y="4419600"/>
            <a:ext cx="1295400" cy="338554"/>
          </a:xfrm>
          <a:prstGeom prst="rect">
            <a:avLst/>
          </a:prstGeom>
          <a:noFill/>
        </p:spPr>
        <p:txBody>
          <a:bodyPr wrap="square" rtlCol="0">
            <a:spAutoFit/>
          </a:bodyPr>
          <a:lstStyle/>
          <a:p>
            <a:r>
              <a:rPr lang="en-US" sz="1600" b="1" dirty="0"/>
              <a:t>Background</a:t>
            </a:r>
          </a:p>
        </p:txBody>
      </p:sp>
      <p:sp>
        <p:nvSpPr>
          <p:cNvPr id="114" name="TextBox 113"/>
          <p:cNvSpPr txBox="1"/>
          <p:nvPr/>
        </p:nvSpPr>
        <p:spPr>
          <a:xfrm>
            <a:off x="-228600" y="4876800"/>
            <a:ext cx="1499589" cy="307777"/>
          </a:xfrm>
          <a:prstGeom prst="rect">
            <a:avLst/>
          </a:prstGeom>
          <a:noFill/>
        </p:spPr>
        <p:txBody>
          <a:bodyPr wrap="square" rtlCol="0">
            <a:spAutoFit/>
          </a:bodyPr>
          <a:lstStyle/>
          <a:p>
            <a:r>
              <a:rPr lang="en-US" sz="1400" b="1" dirty="0"/>
              <a:t>    Characteristics</a:t>
            </a:r>
          </a:p>
        </p:txBody>
      </p:sp>
      <p:sp>
        <p:nvSpPr>
          <p:cNvPr id="117" name="TextBox 116"/>
          <p:cNvSpPr txBox="1"/>
          <p:nvPr/>
        </p:nvSpPr>
        <p:spPr>
          <a:xfrm>
            <a:off x="0" y="5638800"/>
            <a:ext cx="1093569" cy="338554"/>
          </a:xfrm>
          <a:prstGeom prst="rect">
            <a:avLst/>
          </a:prstGeom>
          <a:noFill/>
        </p:spPr>
        <p:txBody>
          <a:bodyPr wrap="square" rtlCol="0">
            <a:spAutoFit/>
          </a:bodyPr>
          <a:lstStyle/>
          <a:p>
            <a:r>
              <a:rPr lang="en-US" sz="1600" b="1" dirty="0"/>
              <a:t>       Theme</a:t>
            </a:r>
          </a:p>
        </p:txBody>
      </p:sp>
      <p:sp>
        <p:nvSpPr>
          <p:cNvPr id="118" name="TextBox 117"/>
          <p:cNvSpPr txBox="1"/>
          <p:nvPr/>
        </p:nvSpPr>
        <p:spPr>
          <a:xfrm>
            <a:off x="0" y="6096000"/>
            <a:ext cx="1100558" cy="338554"/>
          </a:xfrm>
          <a:prstGeom prst="rect">
            <a:avLst/>
          </a:prstGeom>
          <a:noFill/>
        </p:spPr>
        <p:txBody>
          <a:bodyPr wrap="square" rtlCol="0">
            <a:spAutoFit/>
          </a:bodyPr>
          <a:lstStyle/>
          <a:p>
            <a:r>
              <a:rPr lang="en-US" sz="1600" b="1" dirty="0"/>
              <a:t>  Key Verse</a:t>
            </a:r>
          </a:p>
        </p:txBody>
      </p:sp>
      <p:sp>
        <p:nvSpPr>
          <p:cNvPr id="120" name="TextBox 119"/>
          <p:cNvSpPr txBox="1"/>
          <p:nvPr/>
        </p:nvSpPr>
        <p:spPr>
          <a:xfrm>
            <a:off x="1143000" y="4267200"/>
            <a:ext cx="7624971" cy="584775"/>
          </a:xfrm>
          <a:prstGeom prst="rect">
            <a:avLst/>
          </a:prstGeom>
          <a:noFill/>
        </p:spPr>
        <p:txBody>
          <a:bodyPr wrap="square" rtlCol="0">
            <a:spAutoFit/>
          </a:bodyPr>
          <a:lstStyle/>
          <a:p>
            <a:r>
              <a:rPr lang="en-US" sz="1600" b="1" dirty="0"/>
              <a:t>The difficulties of life caused the scattered saints to drift spiritually, leading to </a:t>
            </a:r>
          </a:p>
          <a:p>
            <a:r>
              <a:rPr lang="en-US" sz="1600" b="1" dirty="0"/>
              <a:t>problems---unbridled speech, wrong attitudes, doubt, strife, carnality , shallow faith </a:t>
            </a:r>
          </a:p>
        </p:txBody>
      </p:sp>
      <p:sp>
        <p:nvSpPr>
          <p:cNvPr id="121" name="TextBox 120"/>
          <p:cNvSpPr txBox="1"/>
          <p:nvPr/>
        </p:nvSpPr>
        <p:spPr>
          <a:xfrm>
            <a:off x="1143000" y="4800600"/>
            <a:ext cx="7543800" cy="830997"/>
          </a:xfrm>
          <a:prstGeom prst="rect">
            <a:avLst/>
          </a:prstGeom>
          <a:noFill/>
        </p:spPr>
        <p:txBody>
          <a:bodyPr wrap="square" rtlCol="0">
            <a:spAutoFit/>
          </a:bodyPr>
          <a:lstStyle/>
          <a:p>
            <a:r>
              <a:rPr lang="en-US" sz="1600" b="1" dirty="0"/>
              <a:t>The Proverbs of the New Testament – James contains  many practical, straightforward</a:t>
            </a:r>
          </a:p>
          <a:p>
            <a:r>
              <a:rPr lang="en-US" sz="1600" b="1" dirty="0"/>
              <a:t>exhortations. Emphasis is on importance  of balancing right belief with right behavior.</a:t>
            </a:r>
          </a:p>
          <a:p>
            <a:r>
              <a:rPr lang="en-US" sz="1600" b="1" dirty="0"/>
              <a:t>                                    Many Old Testament word pictures and references.   </a:t>
            </a:r>
          </a:p>
        </p:txBody>
      </p:sp>
      <p:sp>
        <p:nvSpPr>
          <p:cNvPr id="122" name="TextBox 121"/>
          <p:cNvSpPr txBox="1"/>
          <p:nvPr/>
        </p:nvSpPr>
        <p:spPr>
          <a:xfrm>
            <a:off x="2438400" y="5638800"/>
            <a:ext cx="4191000" cy="369332"/>
          </a:xfrm>
          <a:prstGeom prst="rect">
            <a:avLst/>
          </a:prstGeom>
          <a:noFill/>
        </p:spPr>
        <p:txBody>
          <a:bodyPr wrap="square" rtlCol="0">
            <a:spAutoFit/>
          </a:bodyPr>
          <a:lstStyle/>
          <a:p>
            <a:r>
              <a:rPr lang="en-US" b="1" dirty="0"/>
              <a:t>Faith works…a faith without it is dead </a:t>
            </a:r>
          </a:p>
        </p:txBody>
      </p:sp>
      <p:sp>
        <p:nvSpPr>
          <p:cNvPr id="123" name="TextBox 122"/>
          <p:cNvSpPr txBox="1"/>
          <p:nvPr/>
        </p:nvSpPr>
        <p:spPr>
          <a:xfrm>
            <a:off x="4191000" y="5867400"/>
            <a:ext cx="1371600" cy="646331"/>
          </a:xfrm>
          <a:prstGeom prst="rect">
            <a:avLst/>
          </a:prstGeom>
          <a:noFill/>
        </p:spPr>
        <p:txBody>
          <a:bodyPr wrap="square" rtlCol="0">
            <a:spAutoFit/>
          </a:bodyPr>
          <a:lstStyle/>
          <a:p>
            <a:r>
              <a:rPr lang="en-US" dirty="0"/>
              <a:t>                   </a:t>
            </a:r>
            <a:br>
              <a:rPr lang="en-US" dirty="0"/>
            </a:br>
            <a:r>
              <a:rPr lang="en-US" dirty="0"/>
              <a:t>       2:17</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1 Peter</a:t>
            </a:r>
          </a:p>
        </p:txBody>
      </p:sp>
      <p:sp>
        <p:nvSpPr>
          <p:cNvPr id="3" name="Content Placeholder 2"/>
          <p:cNvSpPr>
            <a:spLocks noGrp="1"/>
          </p:cNvSpPr>
          <p:nvPr>
            <p:ph idx="1"/>
          </p:nvPr>
        </p:nvSpPr>
        <p:spPr>
          <a:xfrm>
            <a:off x="762000" y="1371600"/>
            <a:ext cx="8229600" cy="5082809"/>
          </a:xfrm>
        </p:spPr>
        <p:txBody>
          <a:bodyPr/>
          <a:lstStyle/>
          <a:p>
            <a:pPr>
              <a:buNone/>
            </a:pPr>
            <a:r>
              <a:rPr lang="en-US" dirty="0"/>
              <a:t>	    </a:t>
            </a:r>
            <a:r>
              <a:rPr lang="en-US" sz="2400" b="1" dirty="0"/>
              <a:t> </a:t>
            </a:r>
            <a:r>
              <a:rPr lang="en-US" sz="1800" b="1" dirty="0">
                <a:latin typeface="Arial Black" pitchFamily="34" charset="0"/>
              </a:rPr>
              <a:t> </a:t>
            </a:r>
          </a:p>
          <a:p>
            <a:pPr>
              <a:buNone/>
            </a:pPr>
            <a:endParaRPr lang="en-US" sz="1800" b="1" dirty="0">
              <a:latin typeface="Arial Black" pitchFamily="34" charset="0"/>
            </a:endParaRPr>
          </a:p>
          <a:p>
            <a:pPr>
              <a:buNone/>
            </a:pPr>
            <a:endParaRPr lang="en-US" sz="1800" b="1" dirty="0"/>
          </a:p>
        </p:txBody>
      </p:sp>
      <p:sp>
        <p:nvSpPr>
          <p:cNvPr id="133" name="Footer Placeholder 132"/>
          <p:cNvSpPr>
            <a:spLocks noGrp="1"/>
          </p:cNvSpPr>
          <p:nvPr>
            <p:ph type="ftr" sz="quarter" idx="11"/>
          </p:nvPr>
        </p:nvSpPr>
        <p:spPr/>
        <p:txBody>
          <a:bodyPr/>
          <a:lstStyle/>
          <a:p>
            <a:r>
              <a:rPr lang="en-US" sz="1050" dirty="0"/>
              <a:t>                                     Modified From God's Masterwork - Swindoll</a:t>
            </a:r>
          </a:p>
        </p:txBody>
      </p:sp>
      <p:cxnSp>
        <p:nvCxnSpPr>
          <p:cNvPr id="5" name="Straight Connector 4"/>
          <p:cNvCxnSpPr/>
          <p:nvPr/>
        </p:nvCxnSpPr>
        <p:spPr>
          <a:xfrm rot="5400000">
            <a:off x="-266700" y="2781300"/>
            <a:ext cx="28956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239000" y="2667000"/>
            <a:ext cx="2819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4267200"/>
            <a:ext cx="3124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762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3914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66800" y="6553200"/>
            <a:ext cx="74676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51816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7150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flipV="1">
            <a:off x="1143000" y="4255532"/>
            <a:ext cx="2743200" cy="369332"/>
          </a:xfrm>
          <a:prstGeom prst="rect">
            <a:avLst/>
          </a:prstGeom>
          <a:noFill/>
        </p:spPr>
        <p:txBody>
          <a:bodyPr wrap="square" rtlCol="0">
            <a:spAutoFit/>
          </a:bodyPr>
          <a:lstStyle/>
          <a:p>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1219200" y="3886200"/>
            <a:ext cx="2362200" cy="369332"/>
          </a:xfrm>
          <a:prstGeom prst="rect">
            <a:avLst/>
          </a:prstGeom>
          <a:noFill/>
        </p:spPr>
        <p:txBody>
          <a:bodyPr wrap="square" rtlCol="0">
            <a:spAutoFit/>
          </a:bodyPr>
          <a:lstStyle/>
          <a:p>
            <a:r>
              <a:rPr lang="en-US" dirty="0"/>
              <a:t>      </a:t>
            </a:r>
            <a:r>
              <a:rPr lang="en-US" sz="1600" b="1" dirty="0"/>
              <a:t>Chapters 1:3-2:12</a:t>
            </a:r>
          </a:p>
        </p:txBody>
      </p:sp>
      <p:sp>
        <p:nvSpPr>
          <p:cNvPr id="132" name="TextBox 131"/>
          <p:cNvSpPr txBox="1"/>
          <p:nvPr/>
        </p:nvSpPr>
        <p:spPr>
          <a:xfrm>
            <a:off x="1676400" y="4038600"/>
            <a:ext cx="1676400" cy="369332"/>
          </a:xfrm>
          <a:prstGeom prst="rect">
            <a:avLst/>
          </a:prstGeom>
          <a:noFill/>
        </p:spPr>
        <p:txBody>
          <a:bodyPr wrap="square" rtlCol="0">
            <a:spAutoFit/>
          </a:bodyPr>
          <a:lstStyle/>
          <a:p>
            <a:r>
              <a:rPr lang="en-US" dirty="0"/>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cxnSp>
        <p:nvCxnSpPr>
          <p:cNvPr id="40" name="Straight Connector 39"/>
          <p:cNvCxnSpPr/>
          <p:nvPr/>
        </p:nvCxnSpPr>
        <p:spPr>
          <a:xfrm rot="5400000">
            <a:off x="2705100" y="27813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4191000" y="4267200"/>
            <a:ext cx="4343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0" y="47244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0" y="61722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4800600" y="2743200"/>
            <a:ext cx="28194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4267200" y="3886200"/>
            <a:ext cx="2286000" cy="338554"/>
          </a:xfrm>
          <a:prstGeom prst="rect">
            <a:avLst/>
          </a:prstGeom>
          <a:noFill/>
        </p:spPr>
        <p:txBody>
          <a:bodyPr wrap="square" rtlCol="0">
            <a:spAutoFit/>
          </a:bodyPr>
          <a:lstStyle/>
          <a:p>
            <a:r>
              <a:rPr lang="en-US" sz="1600" b="1" dirty="0"/>
              <a:t>Chapters 2:3-3:7</a:t>
            </a:r>
          </a:p>
        </p:txBody>
      </p:sp>
      <p:sp>
        <p:nvSpPr>
          <p:cNvPr id="52" name="TextBox 51"/>
          <p:cNvSpPr txBox="1"/>
          <p:nvPr/>
        </p:nvSpPr>
        <p:spPr>
          <a:xfrm>
            <a:off x="6324600" y="3886200"/>
            <a:ext cx="2209800" cy="338554"/>
          </a:xfrm>
          <a:prstGeom prst="rect">
            <a:avLst/>
          </a:prstGeom>
          <a:noFill/>
        </p:spPr>
        <p:txBody>
          <a:bodyPr wrap="square" rtlCol="0">
            <a:spAutoFit/>
          </a:bodyPr>
          <a:lstStyle/>
          <a:p>
            <a:r>
              <a:rPr lang="en-US" sz="1600" dirty="0"/>
              <a:t>     </a:t>
            </a:r>
            <a:r>
              <a:rPr lang="en-US" sz="1600" b="1" dirty="0"/>
              <a:t>Chapters 3:8-5:11</a:t>
            </a:r>
          </a:p>
        </p:txBody>
      </p:sp>
      <p:cxnSp>
        <p:nvCxnSpPr>
          <p:cNvPr id="104" name="Straight Connector 103"/>
          <p:cNvCxnSpPr/>
          <p:nvPr/>
        </p:nvCxnSpPr>
        <p:spPr>
          <a:xfrm rot="5400000">
            <a:off x="3238500" y="4991100"/>
            <a:ext cx="14478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0" y="1524000"/>
            <a:ext cx="864736" cy="707886"/>
          </a:xfrm>
          <a:prstGeom prst="rect">
            <a:avLst/>
          </a:prstGeom>
          <a:noFill/>
        </p:spPr>
        <p:txBody>
          <a:bodyPr wrap="square" rtlCol="0">
            <a:spAutoFit/>
          </a:bodyPr>
          <a:lstStyle/>
          <a:p>
            <a:r>
              <a:rPr lang="en-US" sz="2000" b="1" dirty="0"/>
              <a:t> 64 </a:t>
            </a:r>
          </a:p>
          <a:p>
            <a:r>
              <a:rPr lang="en-US" sz="2000" b="1" dirty="0"/>
              <a:t>A.D.</a:t>
            </a:r>
          </a:p>
        </p:txBody>
      </p:sp>
      <p:sp>
        <p:nvSpPr>
          <p:cNvPr id="45" name="TextBox 44"/>
          <p:cNvSpPr txBox="1"/>
          <p:nvPr/>
        </p:nvSpPr>
        <p:spPr>
          <a:xfrm rot="234845">
            <a:off x="721410" y="1765920"/>
            <a:ext cx="461665" cy="2090188"/>
          </a:xfrm>
          <a:prstGeom prst="rect">
            <a:avLst/>
          </a:prstGeom>
          <a:noFill/>
        </p:spPr>
        <p:txBody>
          <a:bodyPr vert="vert270" wrap="square" rtlCol="0">
            <a:spAutoFit/>
          </a:bodyPr>
          <a:lstStyle/>
          <a:p>
            <a:r>
              <a:rPr lang="en-US" b="1" dirty="0"/>
              <a:t>Salutation (1:1-2)</a:t>
            </a:r>
          </a:p>
        </p:txBody>
      </p:sp>
      <p:sp>
        <p:nvSpPr>
          <p:cNvPr id="46" name="TextBox 45"/>
          <p:cNvSpPr txBox="1"/>
          <p:nvPr/>
        </p:nvSpPr>
        <p:spPr>
          <a:xfrm rot="289215">
            <a:off x="8606489" y="1502765"/>
            <a:ext cx="461665" cy="2607249"/>
          </a:xfrm>
          <a:prstGeom prst="rect">
            <a:avLst/>
          </a:prstGeom>
          <a:noFill/>
        </p:spPr>
        <p:txBody>
          <a:bodyPr vert="vert270" wrap="square" rtlCol="0">
            <a:spAutoFit/>
          </a:bodyPr>
          <a:lstStyle/>
          <a:p>
            <a:r>
              <a:rPr lang="en-US" b="1" dirty="0"/>
              <a:t>Conclusion (5:12-14)</a:t>
            </a:r>
          </a:p>
        </p:txBody>
      </p:sp>
      <p:cxnSp>
        <p:nvCxnSpPr>
          <p:cNvPr id="60" name="Straight Connector 59"/>
          <p:cNvCxnSpPr/>
          <p:nvPr/>
        </p:nvCxnSpPr>
        <p:spPr>
          <a:xfrm rot="5400000">
            <a:off x="5372100" y="4991100"/>
            <a:ext cx="14478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85" name="TextBox 84"/>
          <p:cNvSpPr txBox="1"/>
          <p:nvPr/>
        </p:nvSpPr>
        <p:spPr>
          <a:xfrm>
            <a:off x="3886200" y="1447800"/>
            <a:ext cx="2644646" cy="584775"/>
          </a:xfrm>
          <a:prstGeom prst="rect">
            <a:avLst/>
          </a:prstGeom>
          <a:noFill/>
        </p:spPr>
        <p:txBody>
          <a:bodyPr wrap="square" rtlCol="0">
            <a:spAutoFit/>
          </a:bodyPr>
          <a:lstStyle/>
          <a:p>
            <a:r>
              <a:rPr lang="en-US" sz="1600" dirty="0">
                <a:latin typeface="Arial Black" pitchFamily="34" charset="0"/>
              </a:rPr>
              <a:t>     Our Submission </a:t>
            </a:r>
          </a:p>
          <a:p>
            <a:r>
              <a:rPr lang="en-US" sz="1600" dirty="0">
                <a:latin typeface="Arial Black" pitchFamily="34" charset="0"/>
              </a:rPr>
              <a:t>     and God’s Honor</a:t>
            </a:r>
          </a:p>
        </p:txBody>
      </p:sp>
      <p:sp>
        <p:nvSpPr>
          <p:cNvPr id="86" name="TextBox 85"/>
          <p:cNvSpPr txBox="1"/>
          <p:nvPr/>
        </p:nvSpPr>
        <p:spPr>
          <a:xfrm>
            <a:off x="6477000" y="1447800"/>
            <a:ext cx="2362200" cy="615553"/>
          </a:xfrm>
          <a:prstGeom prst="rect">
            <a:avLst/>
          </a:prstGeom>
          <a:noFill/>
        </p:spPr>
        <p:txBody>
          <a:bodyPr wrap="square" rtlCol="0">
            <a:spAutoFit/>
          </a:bodyPr>
          <a:lstStyle/>
          <a:p>
            <a:r>
              <a:rPr lang="en-US" dirty="0">
                <a:latin typeface="Arial Black" pitchFamily="34" charset="0"/>
              </a:rPr>
              <a:t>  </a:t>
            </a:r>
            <a:r>
              <a:rPr lang="en-US" sz="1600" dirty="0">
                <a:latin typeface="Arial Black" pitchFamily="34" charset="0"/>
              </a:rPr>
              <a:t>Our Suffering &amp;</a:t>
            </a:r>
          </a:p>
          <a:p>
            <a:r>
              <a:rPr lang="en-US" sz="1600" dirty="0">
                <a:latin typeface="Arial Black" pitchFamily="34" charset="0"/>
              </a:rPr>
              <a:t>  Christ’s suffering</a:t>
            </a:r>
          </a:p>
        </p:txBody>
      </p:sp>
      <p:sp>
        <p:nvSpPr>
          <p:cNvPr id="89" name="TextBox 88"/>
          <p:cNvSpPr txBox="1"/>
          <p:nvPr/>
        </p:nvSpPr>
        <p:spPr>
          <a:xfrm>
            <a:off x="1219200" y="1447800"/>
            <a:ext cx="2590800" cy="615553"/>
          </a:xfrm>
          <a:prstGeom prst="rect">
            <a:avLst/>
          </a:prstGeom>
          <a:noFill/>
        </p:spPr>
        <p:txBody>
          <a:bodyPr wrap="square" rtlCol="0">
            <a:spAutoFit/>
          </a:bodyPr>
          <a:lstStyle/>
          <a:p>
            <a:r>
              <a:rPr lang="en-US" dirty="0"/>
              <a:t>           </a:t>
            </a:r>
            <a:r>
              <a:rPr lang="en-US" sz="1600" dirty="0">
                <a:latin typeface="Arial Black" pitchFamily="34" charset="0"/>
              </a:rPr>
              <a:t>Our Living Hope</a:t>
            </a:r>
          </a:p>
          <a:p>
            <a:r>
              <a:rPr lang="en-US" sz="1600" dirty="0">
                <a:latin typeface="Arial Black" pitchFamily="34" charset="0"/>
              </a:rPr>
              <a:t>           and Holy Life</a:t>
            </a:r>
          </a:p>
        </p:txBody>
      </p:sp>
      <p:sp>
        <p:nvSpPr>
          <p:cNvPr id="90" name="TextBox 89"/>
          <p:cNvSpPr txBox="1"/>
          <p:nvPr/>
        </p:nvSpPr>
        <p:spPr>
          <a:xfrm>
            <a:off x="1295400" y="1981200"/>
            <a:ext cx="2971800" cy="584775"/>
          </a:xfrm>
          <a:prstGeom prst="rect">
            <a:avLst/>
          </a:prstGeom>
          <a:noFill/>
        </p:spPr>
        <p:txBody>
          <a:bodyPr wrap="square" rtlCol="0">
            <a:spAutoFit/>
          </a:bodyPr>
          <a:lstStyle/>
          <a:p>
            <a:r>
              <a:rPr lang="en-US" sz="1600" i="1" dirty="0"/>
              <a:t>“Blessed be the God and Father of our Lord Jesus Christ…“ </a:t>
            </a:r>
            <a:r>
              <a:rPr lang="en-US" sz="1600" dirty="0"/>
              <a:t>(1:3)</a:t>
            </a:r>
          </a:p>
        </p:txBody>
      </p:sp>
      <p:sp>
        <p:nvSpPr>
          <p:cNvPr id="91" name="TextBox 90"/>
          <p:cNvSpPr txBox="1"/>
          <p:nvPr/>
        </p:nvSpPr>
        <p:spPr>
          <a:xfrm>
            <a:off x="1066800" y="2667000"/>
            <a:ext cx="2914823" cy="338554"/>
          </a:xfrm>
          <a:prstGeom prst="rect">
            <a:avLst/>
          </a:prstGeom>
          <a:noFill/>
        </p:spPr>
        <p:txBody>
          <a:bodyPr wrap="square" rtlCol="0">
            <a:spAutoFit/>
          </a:bodyPr>
          <a:lstStyle/>
          <a:p>
            <a:r>
              <a:rPr lang="en-US" sz="1600" i="1" dirty="0"/>
              <a:t> …for the hope we claim (</a:t>
            </a:r>
            <a:r>
              <a:rPr lang="en-US" sz="1600" dirty="0"/>
              <a:t>1:3-12)</a:t>
            </a:r>
          </a:p>
        </p:txBody>
      </p:sp>
      <p:sp>
        <p:nvSpPr>
          <p:cNvPr id="92" name="TextBox 91"/>
          <p:cNvSpPr txBox="1"/>
          <p:nvPr/>
        </p:nvSpPr>
        <p:spPr>
          <a:xfrm>
            <a:off x="990600" y="3048000"/>
            <a:ext cx="3200400" cy="338554"/>
          </a:xfrm>
          <a:prstGeom prst="rect">
            <a:avLst/>
          </a:prstGeom>
          <a:noFill/>
        </p:spPr>
        <p:txBody>
          <a:bodyPr wrap="square" rtlCol="0">
            <a:spAutoFit/>
          </a:bodyPr>
          <a:lstStyle/>
          <a:p>
            <a:r>
              <a:rPr lang="en-US" sz="1600" i="1" dirty="0"/>
              <a:t>  …by our walk of holiness </a:t>
            </a:r>
            <a:r>
              <a:rPr lang="en-US" sz="1600" dirty="0"/>
              <a:t>(1:13-25</a:t>
            </a:r>
            <a:r>
              <a:rPr lang="en-US" sz="1600" i="1" dirty="0"/>
              <a:t>)</a:t>
            </a:r>
          </a:p>
        </p:txBody>
      </p:sp>
      <p:sp>
        <p:nvSpPr>
          <p:cNvPr id="93" name="TextBox 92"/>
          <p:cNvSpPr txBox="1"/>
          <p:nvPr/>
        </p:nvSpPr>
        <p:spPr>
          <a:xfrm>
            <a:off x="1219200" y="3352800"/>
            <a:ext cx="2702984" cy="615553"/>
          </a:xfrm>
          <a:prstGeom prst="rect">
            <a:avLst/>
          </a:prstGeom>
          <a:noFill/>
        </p:spPr>
        <p:txBody>
          <a:bodyPr wrap="square" rtlCol="0">
            <a:spAutoFit/>
          </a:bodyPr>
          <a:lstStyle/>
          <a:p>
            <a:r>
              <a:rPr lang="en-US" dirty="0"/>
              <a:t>…</a:t>
            </a:r>
            <a:r>
              <a:rPr lang="en-US" sz="1600" i="1" dirty="0"/>
              <a:t>for our new identity in Christ</a:t>
            </a:r>
            <a:br>
              <a:rPr lang="en-US" sz="1600" i="1" dirty="0"/>
            </a:br>
            <a:r>
              <a:rPr lang="en-US" sz="1600" i="1" dirty="0"/>
              <a:t>                   </a:t>
            </a:r>
            <a:r>
              <a:rPr lang="en-US" sz="1600" dirty="0"/>
              <a:t>(2:1-12)</a:t>
            </a:r>
            <a:endParaRPr lang="en-US" dirty="0"/>
          </a:p>
        </p:txBody>
      </p:sp>
      <p:sp>
        <p:nvSpPr>
          <p:cNvPr id="94" name="TextBox 93"/>
          <p:cNvSpPr txBox="1"/>
          <p:nvPr/>
        </p:nvSpPr>
        <p:spPr>
          <a:xfrm>
            <a:off x="4114800" y="1981200"/>
            <a:ext cx="2245627" cy="584775"/>
          </a:xfrm>
          <a:prstGeom prst="rect">
            <a:avLst/>
          </a:prstGeom>
          <a:noFill/>
        </p:spPr>
        <p:txBody>
          <a:bodyPr wrap="square" rtlCol="0">
            <a:spAutoFit/>
          </a:bodyPr>
          <a:lstStyle/>
          <a:p>
            <a:r>
              <a:rPr lang="en-US" sz="1600" b="1" i="1" dirty="0"/>
              <a:t>“</a:t>
            </a:r>
            <a:r>
              <a:rPr lang="en-US" sz="1600" i="1" dirty="0"/>
              <a:t>Submit yourselves for</a:t>
            </a:r>
          </a:p>
          <a:p>
            <a:r>
              <a:rPr lang="en-US" sz="1600" i="1" dirty="0"/>
              <a:t>the Lord’s sake</a:t>
            </a:r>
            <a:r>
              <a:rPr lang="en-US" sz="1600" dirty="0"/>
              <a:t>…”(2:13)</a:t>
            </a:r>
          </a:p>
        </p:txBody>
      </p:sp>
      <p:sp>
        <p:nvSpPr>
          <p:cNvPr id="95" name="TextBox 94"/>
          <p:cNvSpPr txBox="1"/>
          <p:nvPr/>
        </p:nvSpPr>
        <p:spPr>
          <a:xfrm>
            <a:off x="4114800" y="2514600"/>
            <a:ext cx="2042469" cy="1569660"/>
          </a:xfrm>
          <a:prstGeom prst="rect">
            <a:avLst/>
          </a:prstGeom>
          <a:noFill/>
        </p:spPr>
        <p:txBody>
          <a:bodyPr wrap="square" rtlCol="0">
            <a:spAutoFit/>
          </a:bodyPr>
          <a:lstStyle/>
          <a:p>
            <a:r>
              <a:rPr lang="en-US" sz="1600" i="1" dirty="0"/>
              <a:t>…to the government </a:t>
            </a:r>
            <a:br>
              <a:rPr lang="en-US" sz="1600" i="1" dirty="0"/>
            </a:br>
            <a:r>
              <a:rPr lang="en-US" sz="1600" dirty="0"/>
              <a:t>             (2:13-17)</a:t>
            </a:r>
          </a:p>
          <a:p>
            <a:r>
              <a:rPr lang="en-US" sz="1600" i="1" dirty="0"/>
              <a:t>....at work (2:18-20)</a:t>
            </a:r>
          </a:p>
          <a:p>
            <a:r>
              <a:rPr lang="en-US" sz="1600" i="1" dirty="0"/>
              <a:t>....like Christ </a:t>
            </a:r>
            <a:r>
              <a:rPr lang="en-US" sz="1600" dirty="0"/>
              <a:t>(2:21-25)</a:t>
            </a:r>
          </a:p>
          <a:p>
            <a:r>
              <a:rPr lang="en-US" sz="1600" i="1" dirty="0"/>
              <a:t>….in the home </a:t>
            </a:r>
            <a:r>
              <a:rPr lang="en-US" sz="1600" dirty="0"/>
              <a:t>(3:1-7)</a:t>
            </a:r>
            <a:endParaRPr lang="en-US" sz="1600" i="1" dirty="0"/>
          </a:p>
          <a:p>
            <a:endParaRPr lang="en-US" sz="1600" dirty="0"/>
          </a:p>
        </p:txBody>
      </p:sp>
      <p:sp>
        <p:nvSpPr>
          <p:cNvPr id="96" name="TextBox 95"/>
          <p:cNvSpPr txBox="1"/>
          <p:nvPr/>
        </p:nvSpPr>
        <p:spPr>
          <a:xfrm>
            <a:off x="6172200" y="2057400"/>
            <a:ext cx="2600750" cy="1846659"/>
          </a:xfrm>
          <a:prstGeom prst="rect">
            <a:avLst/>
          </a:prstGeom>
          <a:noFill/>
        </p:spPr>
        <p:txBody>
          <a:bodyPr wrap="square" rtlCol="0">
            <a:spAutoFit/>
          </a:bodyPr>
          <a:lstStyle/>
          <a:p>
            <a:r>
              <a:rPr lang="en-US" i="1" dirty="0"/>
              <a:t>“</a:t>
            </a:r>
            <a:r>
              <a:rPr lang="en-US" sz="1600" i="1" dirty="0"/>
              <a:t>Christ has suffered</a:t>
            </a:r>
            <a:r>
              <a:rPr lang="en-US" sz="1600" dirty="0"/>
              <a:t>…(4:1)</a:t>
            </a:r>
          </a:p>
          <a:p>
            <a:pPr>
              <a:buFont typeface="Arial" pitchFamily="34" charset="0"/>
              <a:buChar char="•"/>
            </a:pPr>
            <a:r>
              <a:rPr lang="en-US" sz="1600" i="1" dirty="0"/>
              <a:t>Keep good conscience (3;16)</a:t>
            </a:r>
          </a:p>
          <a:p>
            <a:pPr>
              <a:buFont typeface="Arial" pitchFamily="34" charset="0"/>
              <a:buChar char="•"/>
            </a:pPr>
            <a:r>
              <a:rPr lang="en-US" sz="1600" i="1" dirty="0"/>
              <a:t>Rejoice in sufferings (</a:t>
            </a:r>
            <a:r>
              <a:rPr lang="en-US" sz="1600" dirty="0"/>
              <a:t>4:13</a:t>
            </a:r>
            <a:r>
              <a:rPr lang="en-US" sz="1600" i="1" dirty="0"/>
              <a:t>)</a:t>
            </a:r>
          </a:p>
          <a:p>
            <a:pPr>
              <a:buFont typeface="Arial" pitchFamily="34" charset="0"/>
              <a:buChar char="•"/>
            </a:pPr>
            <a:r>
              <a:rPr lang="en-US" sz="1600" i="1" dirty="0"/>
              <a:t>Commit to God </a:t>
            </a:r>
            <a:r>
              <a:rPr lang="en-US" sz="1600" dirty="0"/>
              <a:t>(4:19)</a:t>
            </a:r>
          </a:p>
          <a:p>
            <a:pPr>
              <a:buFont typeface="Arial" pitchFamily="34" charset="0"/>
              <a:buChar char="•"/>
            </a:pPr>
            <a:r>
              <a:rPr lang="en-US" sz="1600" i="1" dirty="0"/>
              <a:t>Be humble </a:t>
            </a:r>
            <a:r>
              <a:rPr lang="en-US" sz="1600" dirty="0"/>
              <a:t>(5:6)</a:t>
            </a:r>
          </a:p>
          <a:p>
            <a:pPr>
              <a:buFont typeface="Arial" pitchFamily="34" charset="0"/>
              <a:buChar char="•"/>
            </a:pPr>
            <a:r>
              <a:rPr lang="en-US" sz="1600" i="1" dirty="0"/>
              <a:t>Cast anxiety on God </a:t>
            </a:r>
            <a:r>
              <a:rPr lang="en-US" sz="1600" dirty="0"/>
              <a:t>(5:7)</a:t>
            </a:r>
          </a:p>
          <a:p>
            <a:endParaRPr lang="en-US" sz="1600" i="1" dirty="0"/>
          </a:p>
        </p:txBody>
      </p:sp>
      <p:sp>
        <p:nvSpPr>
          <p:cNvPr id="97" name="TextBox 96"/>
          <p:cNvSpPr txBox="1"/>
          <p:nvPr/>
        </p:nvSpPr>
        <p:spPr>
          <a:xfrm>
            <a:off x="0" y="4343400"/>
            <a:ext cx="1083951" cy="369332"/>
          </a:xfrm>
          <a:prstGeom prst="rect">
            <a:avLst/>
          </a:prstGeom>
          <a:noFill/>
        </p:spPr>
        <p:txBody>
          <a:bodyPr wrap="square" rtlCol="0">
            <a:spAutoFit/>
          </a:bodyPr>
          <a:lstStyle/>
          <a:p>
            <a:r>
              <a:rPr lang="en-US" b="1" dirty="0"/>
              <a:t>Emphasis</a:t>
            </a:r>
          </a:p>
        </p:txBody>
      </p:sp>
      <p:sp>
        <p:nvSpPr>
          <p:cNvPr id="98" name="TextBox 97"/>
          <p:cNvSpPr txBox="1"/>
          <p:nvPr/>
        </p:nvSpPr>
        <p:spPr>
          <a:xfrm>
            <a:off x="228600" y="4800600"/>
            <a:ext cx="729752" cy="369332"/>
          </a:xfrm>
          <a:prstGeom prst="rect">
            <a:avLst/>
          </a:prstGeom>
          <a:noFill/>
        </p:spPr>
        <p:txBody>
          <a:bodyPr wrap="none" rtlCol="0">
            <a:spAutoFit/>
          </a:bodyPr>
          <a:lstStyle/>
          <a:p>
            <a:r>
              <a:rPr lang="en-US" b="1" dirty="0"/>
              <a:t>Grace</a:t>
            </a:r>
          </a:p>
        </p:txBody>
      </p:sp>
      <p:sp>
        <p:nvSpPr>
          <p:cNvPr id="101" name="TextBox 100"/>
          <p:cNvSpPr txBox="1"/>
          <p:nvPr/>
        </p:nvSpPr>
        <p:spPr>
          <a:xfrm>
            <a:off x="228600" y="5181600"/>
            <a:ext cx="688009" cy="369332"/>
          </a:xfrm>
          <a:prstGeom prst="rect">
            <a:avLst/>
          </a:prstGeom>
          <a:noFill/>
        </p:spPr>
        <p:txBody>
          <a:bodyPr wrap="none" rtlCol="0">
            <a:spAutoFit/>
          </a:bodyPr>
          <a:lstStyle/>
          <a:p>
            <a:r>
              <a:rPr lang="en-US" b="1" dirty="0"/>
              <a:t>Hope</a:t>
            </a:r>
          </a:p>
        </p:txBody>
      </p:sp>
      <p:sp>
        <p:nvSpPr>
          <p:cNvPr id="102" name="TextBox 101"/>
          <p:cNvSpPr txBox="1"/>
          <p:nvPr/>
        </p:nvSpPr>
        <p:spPr>
          <a:xfrm>
            <a:off x="152400" y="5715000"/>
            <a:ext cx="833883" cy="369332"/>
          </a:xfrm>
          <a:prstGeom prst="rect">
            <a:avLst/>
          </a:prstGeom>
          <a:noFill/>
        </p:spPr>
        <p:txBody>
          <a:bodyPr wrap="none" rtlCol="0">
            <a:spAutoFit/>
          </a:bodyPr>
          <a:lstStyle/>
          <a:p>
            <a:r>
              <a:rPr lang="en-US" b="1" dirty="0"/>
              <a:t>Theme</a:t>
            </a:r>
          </a:p>
        </p:txBody>
      </p:sp>
      <p:sp>
        <p:nvSpPr>
          <p:cNvPr id="103" name="TextBox 102"/>
          <p:cNvSpPr txBox="1"/>
          <p:nvPr/>
        </p:nvSpPr>
        <p:spPr>
          <a:xfrm>
            <a:off x="0" y="6248400"/>
            <a:ext cx="1406871" cy="338554"/>
          </a:xfrm>
          <a:prstGeom prst="rect">
            <a:avLst/>
          </a:prstGeom>
          <a:noFill/>
        </p:spPr>
        <p:txBody>
          <a:bodyPr wrap="square" rtlCol="0">
            <a:spAutoFit/>
          </a:bodyPr>
          <a:lstStyle/>
          <a:p>
            <a:r>
              <a:rPr lang="en-US" sz="1600" b="1" dirty="0"/>
              <a:t>Key Verses</a:t>
            </a:r>
          </a:p>
        </p:txBody>
      </p:sp>
      <p:sp>
        <p:nvSpPr>
          <p:cNvPr id="105" name="TextBox 104"/>
          <p:cNvSpPr txBox="1"/>
          <p:nvPr/>
        </p:nvSpPr>
        <p:spPr>
          <a:xfrm>
            <a:off x="1600200" y="4343400"/>
            <a:ext cx="1447800" cy="369332"/>
          </a:xfrm>
          <a:prstGeom prst="rect">
            <a:avLst/>
          </a:prstGeom>
          <a:noFill/>
        </p:spPr>
        <p:txBody>
          <a:bodyPr wrap="square" rtlCol="0">
            <a:spAutoFit/>
          </a:bodyPr>
          <a:lstStyle/>
          <a:p>
            <a:r>
              <a:rPr lang="en-US" b="1" dirty="0"/>
              <a:t>      Informing</a:t>
            </a:r>
          </a:p>
        </p:txBody>
      </p:sp>
      <p:sp>
        <p:nvSpPr>
          <p:cNvPr id="106" name="TextBox 105"/>
          <p:cNvSpPr txBox="1"/>
          <p:nvPr/>
        </p:nvSpPr>
        <p:spPr>
          <a:xfrm>
            <a:off x="4343400" y="4343400"/>
            <a:ext cx="1295400" cy="369332"/>
          </a:xfrm>
          <a:prstGeom prst="rect">
            <a:avLst/>
          </a:prstGeom>
          <a:noFill/>
        </p:spPr>
        <p:txBody>
          <a:bodyPr wrap="square" rtlCol="0">
            <a:spAutoFit/>
          </a:bodyPr>
          <a:lstStyle/>
          <a:p>
            <a:r>
              <a:rPr lang="en-US" b="1" dirty="0"/>
              <a:t>  Exhorting</a:t>
            </a:r>
          </a:p>
        </p:txBody>
      </p:sp>
      <p:sp>
        <p:nvSpPr>
          <p:cNvPr id="107" name="TextBox 106"/>
          <p:cNvSpPr txBox="1"/>
          <p:nvPr/>
        </p:nvSpPr>
        <p:spPr>
          <a:xfrm>
            <a:off x="6705600" y="4343400"/>
            <a:ext cx="1502641" cy="369332"/>
          </a:xfrm>
          <a:prstGeom prst="rect">
            <a:avLst/>
          </a:prstGeom>
          <a:noFill/>
        </p:spPr>
        <p:txBody>
          <a:bodyPr wrap="square" rtlCol="0">
            <a:spAutoFit/>
          </a:bodyPr>
          <a:lstStyle/>
          <a:p>
            <a:r>
              <a:rPr lang="en-US" b="1" dirty="0"/>
              <a:t>Encouraging</a:t>
            </a:r>
          </a:p>
        </p:txBody>
      </p:sp>
      <p:sp>
        <p:nvSpPr>
          <p:cNvPr id="109" name="TextBox 108"/>
          <p:cNvSpPr txBox="1"/>
          <p:nvPr/>
        </p:nvSpPr>
        <p:spPr>
          <a:xfrm>
            <a:off x="1676400" y="4724400"/>
            <a:ext cx="1600200" cy="369332"/>
          </a:xfrm>
          <a:prstGeom prst="rect">
            <a:avLst/>
          </a:prstGeom>
          <a:noFill/>
        </p:spPr>
        <p:txBody>
          <a:bodyPr wrap="square" rtlCol="0">
            <a:spAutoFit/>
          </a:bodyPr>
          <a:lstStyle/>
          <a:p>
            <a:r>
              <a:rPr lang="en-US" dirty="0"/>
              <a:t>    …</a:t>
            </a:r>
            <a:r>
              <a:rPr lang="en-US" b="1" dirty="0"/>
              <a:t>to go on </a:t>
            </a:r>
          </a:p>
        </p:txBody>
      </p:sp>
      <p:sp>
        <p:nvSpPr>
          <p:cNvPr id="111" name="TextBox 110"/>
          <p:cNvSpPr txBox="1"/>
          <p:nvPr/>
        </p:nvSpPr>
        <p:spPr>
          <a:xfrm>
            <a:off x="4114800" y="4724400"/>
            <a:ext cx="2002907" cy="369332"/>
          </a:xfrm>
          <a:prstGeom prst="rect">
            <a:avLst/>
          </a:prstGeom>
          <a:noFill/>
        </p:spPr>
        <p:txBody>
          <a:bodyPr wrap="square" rtlCol="0">
            <a:spAutoFit/>
          </a:bodyPr>
          <a:lstStyle/>
          <a:p>
            <a:r>
              <a:rPr lang="en-US" b="1" dirty="0"/>
              <a:t>…to live faithfully</a:t>
            </a:r>
          </a:p>
        </p:txBody>
      </p:sp>
      <p:sp>
        <p:nvSpPr>
          <p:cNvPr id="112" name="TextBox 111"/>
          <p:cNvSpPr txBox="1"/>
          <p:nvPr/>
        </p:nvSpPr>
        <p:spPr>
          <a:xfrm>
            <a:off x="6477000" y="4724400"/>
            <a:ext cx="1687641" cy="369332"/>
          </a:xfrm>
          <a:prstGeom prst="rect">
            <a:avLst/>
          </a:prstGeom>
          <a:noFill/>
        </p:spPr>
        <p:txBody>
          <a:bodyPr wrap="none" rtlCol="0">
            <a:spAutoFit/>
          </a:bodyPr>
          <a:lstStyle/>
          <a:p>
            <a:r>
              <a:rPr lang="en-US" b="1" dirty="0"/>
              <a:t>  …to stand firm</a:t>
            </a:r>
          </a:p>
        </p:txBody>
      </p:sp>
      <p:sp>
        <p:nvSpPr>
          <p:cNvPr id="113" name="TextBox 112"/>
          <p:cNvSpPr txBox="1"/>
          <p:nvPr/>
        </p:nvSpPr>
        <p:spPr>
          <a:xfrm>
            <a:off x="1295400" y="5105400"/>
            <a:ext cx="2743200" cy="646331"/>
          </a:xfrm>
          <a:prstGeom prst="rect">
            <a:avLst/>
          </a:prstGeom>
          <a:noFill/>
        </p:spPr>
        <p:txBody>
          <a:bodyPr wrap="square" rtlCol="0">
            <a:spAutoFit/>
          </a:bodyPr>
          <a:lstStyle/>
          <a:p>
            <a:r>
              <a:rPr lang="en-US" b="1" dirty="0"/>
              <a:t>A </a:t>
            </a:r>
            <a:r>
              <a:rPr lang="en-US" b="1" dirty="0">
                <a:solidFill>
                  <a:srgbClr val="FFFF00"/>
                </a:solidFill>
              </a:rPr>
              <a:t>living</a:t>
            </a:r>
            <a:r>
              <a:rPr lang="en-US" b="1" dirty="0"/>
              <a:t> hope through </a:t>
            </a:r>
          </a:p>
          <a:p>
            <a:r>
              <a:rPr lang="en-US" b="1" dirty="0"/>
              <a:t>Christ’s resurrection (1:3)</a:t>
            </a:r>
          </a:p>
        </p:txBody>
      </p:sp>
      <p:sp>
        <p:nvSpPr>
          <p:cNvPr id="116" name="TextBox 115"/>
          <p:cNvSpPr txBox="1"/>
          <p:nvPr/>
        </p:nvSpPr>
        <p:spPr>
          <a:xfrm>
            <a:off x="3962400" y="5105400"/>
            <a:ext cx="2262618" cy="646331"/>
          </a:xfrm>
          <a:prstGeom prst="rect">
            <a:avLst/>
          </a:prstGeom>
          <a:noFill/>
        </p:spPr>
        <p:txBody>
          <a:bodyPr wrap="square" rtlCol="0">
            <a:spAutoFit/>
          </a:bodyPr>
          <a:lstStyle/>
          <a:p>
            <a:r>
              <a:rPr lang="en-US" b="1" dirty="0"/>
              <a:t>  A </a:t>
            </a:r>
            <a:r>
              <a:rPr lang="en-US" b="1" dirty="0">
                <a:solidFill>
                  <a:srgbClr val="FFFF00"/>
                </a:solidFill>
              </a:rPr>
              <a:t>righteous</a:t>
            </a:r>
            <a:r>
              <a:rPr lang="en-US" b="1" dirty="0"/>
              <a:t> hope</a:t>
            </a:r>
          </a:p>
          <a:p>
            <a:r>
              <a:rPr lang="en-US" b="1" dirty="0"/>
              <a:t>through submission</a:t>
            </a:r>
          </a:p>
        </p:txBody>
      </p:sp>
      <p:sp>
        <p:nvSpPr>
          <p:cNvPr id="117" name="TextBox 116"/>
          <p:cNvSpPr txBox="1"/>
          <p:nvPr/>
        </p:nvSpPr>
        <p:spPr>
          <a:xfrm>
            <a:off x="6096000" y="5105400"/>
            <a:ext cx="2549378" cy="646331"/>
          </a:xfrm>
          <a:prstGeom prst="rect">
            <a:avLst/>
          </a:prstGeom>
          <a:noFill/>
        </p:spPr>
        <p:txBody>
          <a:bodyPr wrap="square" rtlCol="0">
            <a:spAutoFit/>
          </a:bodyPr>
          <a:lstStyle/>
          <a:p>
            <a:r>
              <a:rPr lang="en-US" b="1" dirty="0"/>
              <a:t>A </a:t>
            </a:r>
            <a:r>
              <a:rPr lang="en-US" b="1" dirty="0">
                <a:solidFill>
                  <a:srgbClr val="FFFF00"/>
                </a:solidFill>
              </a:rPr>
              <a:t>trusting</a:t>
            </a:r>
            <a:r>
              <a:rPr lang="en-US" b="1" dirty="0"/>
              <a:t> hope through</a:t>
            </a:r>
          </a:p>
          <a:p>
            <a:r>
              <a:rPr lang="en-US" b="1" dirty="0"/>
              <a:t>            faith (4:19)</a:t>
            </a:r>
          </a:p>
        </p:txBody>
      </p:sp>
      <p:sp>
        <p:nvSpPr>
          <p:cNvPr id="118" name="TextBox 117"/>
          <p:cNvSpPr txBox="1"/>
          <p:nvPr/>
        </p:nvSpPr>
        <p:spPr>
          <a:xfrm>
            <a:off x="2057400" y="5791200"/>
            <a:ext cx="5827364" cy="369332"/>
          </a:xfrm>
          <a:prstGeom prst="rect">
            <a:avLst/>
          </a:prstGeom>
          <a:noFill/>
        </p:spPr>
        <p:txBody>
          <a:bodyPr wrap="square" rtlCol="0">
            <a:spAutoFit/>
          </a:bodyPr>
          <a:lstStyle/>
          <a:p>
            <a:r>
              <a:rPr lang="en-US" b="1" dirty="0"/>
              <a:t>Holy living in a hostile world; hope in the midst of suffering</a:t>
            </a:r>
          </a:p>
        </p:txBody>
      </p:sp>
      <p:sp>
        <p:nvSpPr>
          <p:cNvPr id="119" name="TextBox 118"/>
          <p:cNvSpPr txBox="1"/>
          <p:nvPr/>
        </p:nvSpPr>
        <p:spPr>
          <a:xfrm>
            <a:off x="2895600" y="6172200"/>
            <a:ext cx="4191000" cy="369332"/>
          </a:xfrm>
          <a:prstGeom prst="rect">
            <a:avLst/>
          </a:prstGeom>
          <a:noFill/>
        </p:spPr>
        <p:txBody>
          <a:bodyPr wrap="square" rtlCol="0">
            <a:spAutoFit/>
          </a:bodyPr>
          <a:lstStyle/>
          <a:p>
            <a:r>
              <a:rPr lang="en-US" b="1" dirty="0"/>
              <a:t>1:3-5, 13-16; 2:21; 4:12-13, 19; 5:10-11)</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2 Peter</a:t>
            </a:r>
          </a:p>
        </p:txBody>
      </p:sp>
      <p:sp>
        <p:nvSpPr>
          <p:cNvPr id="3" name="Content Placeholder 2"/>
          <p:cNvSpPr>
            <a:spLocks noGrp="1"/>
          </p:cNvSpPr>
          <p:nvPr>
            <p:ph idx="1"/>
          </p:nvPr>
        </p:nvSpPr>
        <p:spPr>
          <a:xfrm>
            <a:off x="762000" y="1371600"/>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Modified From God's Masterwork - Swindoll</a:t>
            </a:r>
          </a:p>
        </p:txBody>
      </p:sp>
      <p:cxnSp>
        <p:nvCxnSpPr>
          <p:cNvPr id="5" name="Straight Connector 4"/>
          <p:cNvCxnSpPr/>
          <p:nvPr/>
        </p:nvCxnSpPr>
        <p:spPr>
          <a:xfrm rot="5400000">
            <a:off x="-266700" y="2781300"/>
            <a:ext cx="28956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239000" y="2667000"/>
            <a:ext cx="2819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4267200"/>
            <a:ext cx="3124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762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3914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66800" y="6553200"/>
            <a:ext cx="74676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49530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4864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flipV="1">
            <a:off x="1143000" y="4255532"/>
            <a:ext cx="2743200" cy="369332"/>
          </a:xfrm>
          <a:prstGeom prst="rect">
            <a:avLst/>
          </a:prstGeom>
          <a:noFill/>
        </p:spPr>
        <p:txBody>
          <a:bodyPr wrap="square" rtlCol="0">
            <a:spAutoFit/>
          </a:bodyPr>
          <a:lstStyle/>
          <a:p>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1524000" y="3886200"/>
            <a:ext cx="2057400" cy="369332"/>
          </a:xfrm>
          <a:prstGeom prst="rect">
            <a:avLst/>
          </a:prstGeom>
          <a:noFill/>
        </p:spPr>
        <p:txBody>
          <a:bodyPr wrap="square" rtlCol="0">
            <a:spAutoFit/>
          </a:bodyPr>
          <a:lstStyle/>
          <a:p>
            <a:r>
              <a:rPr lang="en-US" dirty="0"/>
              <a:t>      </a:t>
            </a:r>
            <a:r>
              <a:rPr lang="en-US" sz="1600" b="1" dirty="0"/>
              <a:t>Chapter 1</a:t>
            </a:r>
          </a:p>
        </p:txBody>
      </p:sp>
      <p:sp>
        <p:nvSpPr>
          <p:cNvPr id="132" name="TextBox 131"/>
          <p:cNvSpPr txBox="1"/>
          <p:nvPr/>
        </p:nvSpPr>
        <p:spPr>
          <a:xfrm>
            <a:off x="1676400" y="4038600"/>
            <a:ext cx="1676400" cy="369332"/>
          </a:xfrm>
          <a:prstGeom prst="rect">
            <a:avLst/>
          </a:prstGeom>
          <a:noFill/>
        </p:spPr>
        <p:txBody>
          <a:bodyPr wrap="square" rtlCol="0">
            <a:spAutoFit/>
          </a:bodyPr>
          <a:lstStyle/>
          <a:p>
            <a:r>
              <a:rPr lang="en-US" dirty="0"/>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cxnSp>
        <p:nvCxnSpPr>
          <p:cNvPr id="40" name="Straight Connector 39"/>
          <p:cNvCxnSpPr/>
          <p:nvPr/>
        </p:nvCxnSpPr>
        <p:spPr>
          <a:xfrm rot="5400000">
            <a:off x="2476500" y="27051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4191000" y="4267200"/>
            <a:ext cx="4343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0" y="45720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0" y="58674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029200" y="2743200"/>
            <a:ext cx="28194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4419600" y="3886200"/>
            <a:ext cx="2133600" cy="338554"/>
          </a:xfrm>
          <a:prstGeom prst="rect">
            <a:avLst/>
          </a:prstGeom>
          <a:noFill/>
        </p:spPr>
        <p:txBody>
          <a:bodyPr wrap="square" rtlCol="0">
            <a:spAutoFit/>
          </a:bodyPr>
          <a:lstStyle/>
          <a:p>
            <a:r>
              <a:rPr lang="en-US" sz="1600" b="1" dirty="0"/>
              <a:t>Chapter 2</a:t>
            </a:r>
          </a:p>
        </p:txBody>
      </p:sp>
      <p:sp>
        <p:nvSpPr>
          <p:cNvPr id="52" name="TextBox 51"/>
          <p:cNvSpPr txBox="1"/>
          <p:nvPr/>
        </p:nvSpPr>
        <p:spPr>
          <a:xfrm>
            <a:off x="6705600" y="3886200"/>
            <a:ext cx="1828800" cy="338554"/>
          </a:xfrm>
          <a:prstGeom prst="rect">
            <a:avLst/>
          </a:prstGeom>
          <a:noFill/>
        </p:spPr>
        <p:txBody>
          <a:bodyPr wrap="square" rtlCol="0">
            <a:spAutoFit/>
          </a:bodyPr>
          <a:lstStyle/>
          <a:p>
            <a:r>
              <a:rPr lang="en-US" sz="1600" dirty="0"/>
              <a:t>     </a:t>
            </a:r>
            <a:r>
              <a:rPr lang="en-US" sz="1600" b="1" dirty="0"/>
              <a:t>Chapter 3</a:t>
            </a:r>
          </a:p>
        </p:txBody>
      </p:sp>
      <p:cxnSp>
        <p:nvCxnSpPr>
          <p:cNvPr id="104" name="Straight Connector 103"/>
          <p:cNvCxnSpPr/>
          <p:nvPr/>
        </p:nvCxnSpPr>
        <p:spPr>
          <a:xfrm rot="5400000">
            <a:off x="2933700" y="5067300"/>
            <a:ext cx="16002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0" y="1524000"/>
            <a:ext cx="864736" cy="707886"/>
          </a:xfrm>
          <a:prstGeom prst="rect">
            <a:avLst/>
          </a:prstGeom>
          <a:noFill/>
        </p:spPr>
        <p:txBody>
          <a:bodyPr wrap="square" rtlCol="0">
            <a:spAutoFit/>
          </a:bodyPr>
          <a:lstStyle/>
          <a:p>
            <a:r>
              <a:rPr lang="en-US" sz="2000" b="1" dirty="0"/>
              <a:t> 66 </a:t>
            </a:r>
          </a:p>
          <a:p>
            <a:r>
              <a:rPr lang="en-US" sz="2000" b="1" dirty="0"/>
              <a:t>A.D.</a:t>
            </a:r>
          </a:p>
        </p:txBody>
      </p:sp>
      <p:sp>
        <p:nvSpPr>
          <p:cNvPr id="45" name="TextBox 44"/>
          <p:cNvSpPr txBox="1"/>
          <p:nvPr/>
        </p:nvSpPr>
        <p:spPr>
          <a:xfrm rot="234845">
            <a:off x="721410" y="1765920"/>
            <a:ext cx="461665" cy="2090188"/>
          </a:xfrm>
          <a:prstGeom prst="rect">
            <a:avLst/>
          </a:prstGeom>
          <a:noFill/>
        </p:spPr>
        <p:txBody>
          <a:bodyPr vert="vert270" wrap="square" rtlCol="0">
            <a:spAutoFit/>
          </a:bodyPr>
          <a:lstStyle/>
          <a:p>
            <a:r>
              <a:rPr lang="en-US" b="1" dirty="0"/>
              <a:t>Introduction (1:1-2)</a:t>
            </a:r>
          </a:p>
        </p:txBody>
      </p:sp>
      <p:sp>
        <p:nvSpPr>
          <p:cNvPr id="46" name="TextBox 45"/>
          <p:cNvSpPr txBox="1"/>
          <p:nvPr/>
        </p:nvSpPr>
        <p:spPr>
          <a:xfrm rot="289215">
            <a:off x="8606489" y="1502765"/>
            <a:ext cx="461665" cy="2607249"/>
          </a:xfrm>
          <a:prstGeom prst="rect">
            <a:avLst/>
          </a:prstGeom>
          <a:noFill/>
        </p:spPr>
        <p:txBody>
          <a:bodyPr vert="vert270" wrap="square" rtlCol="0">
            <a:spAutoFit/>
          </a:bodyPr>
          <a:lstStyle/>
          <a:p>
            <a:r>
              <a:rPr lang="en-US" b="1" dirty="0"/>
              <a:t>    Conclusion (3:17-18)</a:t>
            </a:r>
          </a:p>
        </p:txBody>
      </p:sp>
      <p:cxnSp>
        <p:nvCxnSpPr>
          <p:cNvPr id="60" name="Straight Connector 59"/>
          <p:cNvCxnSpPr/>
          <p:nvPr/>
        </p:nvCxnSpPr>
        <p:spPr>
          <a:xfrm rot="5400000">
            <a:off x="5524500" y="5067300"/>
            <a:ext cx="16002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1600200" y="1524000"/>
            <a:ext cx="184731" cy="369332"/>
          </a:xfrm>
          <a:prstGeom prst="rect">
            <a:avLst/>
          </a:prstGeom>
          <a:noFill/>
        </p:spPr>
        <p:txBody>
          <a:bodyPr wrap="none" rtlCol="0">
            <a:spAutoFit/>
          </a:bodyPr>
          <a:lstStyle/>
          <a:p>
            <a:endParaRPr lang="en-US" dirty="0">
              <a:latin typeface="Arial Black" pitchFamily="34" charset="0"/>
            </a:endParaRPr>
          </a:p>
        </p:txBody>
      </p:sp>
      <p:sp>
        <p:nvSpPr>
          <p:cNvPr id="49" name="TextBox 48"/>
          <p:cNvSpPr txBox="1"/>
          <p:nvPr/>
        </p:nvSpPr>
        <p:spPr>
          <a:xfrm>
            <a:off x="1447800" y="1524000"/>
            <a:ext cx="2373598" cy="646331"/>
          </a:xfrm>
          <a:prstGeom prst="rect">
            <a:avLst/>
          </a:prstGeom>
          <a:noFill/>
        </p:spPr>
        <p:txBody>
          <a:bodyPr wrap="none" rtlCol="0">
            <a:spAutoFit/>
          </a:bodyPr>
          <a:lstStyle/>
          <a:p>
            <a:r>
              <a:rPr lang="en-US" dirty="0">
                <a:latin typeface="Arial Black" pitchFamily="34" charset="0"/>
              </a:rPr>
              <a:t>   Exhortation to</a:t>
            </a:r>
          </a:p>
          <a:p>
            <a:r>
              <a:rPr lang="en-US" dirty="0">
                <a:latin typeface="Arial Black" pitchFamily="34" charset="0"/>
              </a:rPr>
              <a:t>Spiritual Maturity</a:t>
            </a:r>
          </a:p>
        </p:txBody>
      </p:sp>
      <p:sp>
        <p:nvSpPr>
          <p:cNvPr id="50" name="TextBox 49"/>
          <p:cNvSpPr txBox="1"/>
          <p:nvPr/>
        </p:nvSpPr>
        <p:spPr>
          <a:xfrm>
            <a:off x="4191000" y="1524000"/>
            <a:ext cx="2320814" cy="646331"/>
          </a:xfrm>
          <a:prstGeom prst="rect">
            <a:avLst/>
          </a:prstGeom>
          <a:noFill/>
        </p:spPr>
        <p:txBody>
          <a:bodyPr wrap="square" rtlCol="0">
            <a:spAutoFit/>
          </a:bodyPr>
          <a:lstStyle/>
          <a:p>
            <a:r>
              <a:rPr lang="en-US" dirty="0">
                <a:latin typeface="Arial Black" pitchFamily="34" charset="0"/>
              </a:rPr>
              <a:t>Denunciation of</a:t>
            </a:r>
          </a:p>
          <a:p>
            <a:r>
              <a:rPr lang="en-US" dirty="0">
                <a:latin typeface="Arial Black" pitchFamily="34" charset="0"/>
              </a:rPr>
              <a:t> False Teachers</a:t>
            </a:r>
          </a:p>
        </p:txBody>
      </p:sp>
      <p:sp>
        <p:nvSpPr>
          <p:cNvPr id="51" name="TextBox 50"/>
          <p:cNvSpPr txBox="1"/>
          <p:nvPr/>
        </p:nvSpPr>
        <p:spPr>
          <a:xfrm>
            <a:off x="6553200" y="1524000"/>
            <a:ext cx="2421174" cy="646331"/>
          </a:xfrm>
          <a:prstGeom prst="rect">
            <a:avLst/>
          </a:prstGeom>
          <a:noFill/>
        </p:spPr>
        <p:txBody>
          <a:bodyPr wrap="square" rtlCol="0">
            <a:spAutoFit/>
          </a:bodyPr>
          <a:lstStyle/>
          <a:p>
            <a:r>
              <a:rPr lang="en-US" dirty="0">
                <a:latin typeface="Arial Black" pitchFamily="34" charset="0"/>
              </a:rPr>
              <a:t> Anticipation of</a:t>
            </a:r>
          </a:p>
          <a:p>
            <a:r>
              <a:rPr lang="en-US" dirty="0">
                <a:latin typeface="Arial Black" pitchFamily="34" charset="0"/>
              </a:rPr>
              <a:t> Christ’s Return</a:t>
            </a:r>
          </a:p>
        </p:txBody>
      </p:sp>
      <p:sp>
        <p:nvSpPr>
          <p:cNvPr id="53" name="TextBox 52"/>
          <p:cNvSpPr txBox="1"/>
          <p:nvPr/>
        </p:nvSpPr>
        <p:spPr>
          <a:xfrm>
            <a:off x="1295400" y="2286000"/>
            <a:ext cx="2608009" cy="1200329"/>
          </a:xfrm>
          <a:prstGeom prst="rect">
            <a:avLst/>
          </a:prstGeom>
          <a:noFill/>
        </p:spPr>
        <p:txBody>
          <a:bodyPr wrap="square" rtlCol="0">
            <a:spAutoFit/>
          </a:bodyPr>
          <a:lstStyle/>
          <a:p>
            <a:r>
              <a:rPr lang="en-US" b="1" dirty="0">
                <a:solidFill>
                  <a:srgbClr val="FFFF00"/>
                </a:solidFill>
              </a:rPr>
              <a:t>Answers question:</a:t>
            </a:r>
          </a:p>
          <a:p>
            <a:br>
              <a:rPr lang="en-US" b="1" dirty="0">
                <a:solidFill>
                  <a:srgbClr val="FFFF00"/>
                </a:solidFill>
              </a:rPr>
            </a:br>
            <a:r>
              <a:rPr lang="en-US" b="1" dirty="0"/>
              <a:t>How can I grow in grace and knowledge? (1:2-3) </a:t>
            </a:r>
          </a:p>
        </p:txBody>
      </p:sp>
      <p:sp>
        <p:nvSpPr>
          <p:cNvPr id="57" name="TextBox 56"/>
          <p:cNvSpPr txBox="1"/>
          <p:nvPr/>
        </p:nvSpPr>
        <p:spPr>
          <a:xfrm>
            <a:off x="4114800" y="2286000"/>
            <a:ext cx="2096843" cy="369332"/>
          </a:xfrm>
          <a:prstGeom prst="rect">
            <a:avLst/>
          </a:prstGeom>
          <a:noFill/>
        </p:spPr>
        <p:txBody>
          <a:bodyPr wrap="square" rtlCol="0">
            <a:spAutoFit/>
          </a:bodyPr>
          <a:lstStyle/>
          <a:p>
            <a:r>
              <a:rPr lang="en-US" b="1" dirty="0">
                <a:solidFill>
                  <a:srgbClr val="FFFF00"/>
                </a:solidFill>
              </a:rPr>
              <a:t>Answers question:</a:t>
            </a:r>
          </a:p>
        </p:txBody>
      </p:sp>
      <p:sp>
        <p:nvSpPr>
          <p:cNvPr id="58" name="TextBox 57"/>
          <p:cNvSpPr txBox="1"/>
          <p:nvPr/>
        </p:nvSpPr>
        <p:spPr>
          <a:xfrm>
            <a:off x="3886200" y="2895600"/>
            <a:ext cx="2867361" cy="646331"/>
          </a:xfrm>
          <a:prstGeom prst="rect">
            <a:avLst/>
          </a:prstGeom>
          <a:noFill/>
        </p:spPr>
        <p:txBody>
          <a:bodyPr wrap="square" rtlCol="0">
            <a:spAutoFit/>
          </a:bodyPr>
          <a:lstStyle/>
          <a:p>
            <a:r>
              <a:rPr lang="en-US" b="1" dirty="0"/>
              <a:t>What should I expect</a:t>
            </a:r>
          </a:p>
          <a:p>
            <a:r>
              <a:rPr lang="en-US" b="1" dirty="0"/>
              <a:t>From so-called prophets?</a:t>
            </a:r>
          </a:p>
        </p:txBody>
      </p:sp>
      <p:sp>
        <p:nvSpPr>
          <p:cNvPr id="59" name="TextBox 58"/>
          <p:cNvSpPr txBox="1"/>
          <p:nvPr/>
        </p:nvSpPr>
        <p:spPr>
          <a:xfrm>
            <a:off x="6629400" y="2286000"/>
            <a:ext cx="2032723" cy="369332"/>
          </a:xfrm>
          <a:prstGeom prst="rect">
            <a:avLst/>
          </a:prstGeom>
          <a:noFill/>
        </p:spPr>
        <p:txBody>
          <a:bodyPr wrap="square" rtlCol="0">
            <a:spAutoFit/>
          </a:bodyPr>
          <a:lstStyle/>
          <a:p>
            <a:r>
              <a:rPr lang="en-US" b="1" dirty="0">
                <a:solidFill>
                  <a:srgbClr val="FFFF00"/>
                </a:solidFill>
              </a:rPr>
              <a:t>Answers question</a:t>
            </a:r>
          </a:p>
        </p:txBody>
      </p:sp>
      <p:sp>
        <p:nvSpPr>
          <p:cNvPr id="63" name="TextBox 62"/>
          <p:cNvSpPr txBox="1"/>
          <p:nvPr/>
        </p:nvSpPr>
        <p:spPr>
          <a:xfrm>
            <a:off x="6477000" y="2895600"/>
            <a:ext cx="2365211" cy="923330"/>
          </a:xfrm>
          <a:prstGeom prst="rect">
            <a:avLst/>
          </a:prstGeom>
          <a:noFill/>
        </p:spPr>
        <p:txBody>
          <a:bodyPr wrap="square" rtlCol="0">
            <a:spAutoFit/>
          </a:bodyPr>
          <a:lstStyle/>
          <a:p>
            <a:r>
              <a:rPr lang="en-US" b="1" dirty="0"/>
              <a:t>What kind of people</a:t>
            </a:r>
          </a:p>
          <a:p>
            <a:r>
              <a:rPr lang="en-US" b="1" dirty="0"/>
              <a:t>ought we to be? </a:t>
            </a:r>
          </a:p>
          <a:p>
            <a:r>
              <a:rPr lang="en-US" b="1" dirty="0"/>
              <a:t>                        (3:11)</a:t>
            </a:r>
          </a:p>
        </p:txBody>
      </p:sp>
      <p:sp>
        <p:nvSpPr>
          <p:cNvPr id="64" name="TextBox 63"/>
          <p:cNvSpPr txBox="1"/>
          <p:nvPr/>
        </p:nvSpPr>
        <p:spPr>
          <a:xfrm>
            <a:off x="0" y="4267200"/>
            <a:ext cx="993862" cy="369332"/>
          </a:xfrm>
          <a:prstGeom prst="rect">
            <a:avLst/>
          </a:prstGeom>
          <a:noFill/>
        </p:spPr>
        <p:txBody>
          <a:bodyPr wrap="none" rtlCol="0">
            <a:spAutoFit/>
          </a:bodyPr>
          <a:lstStyle/>
          <a:p>
            <a:r>
              <a:rPr lang="en-US" b="1" dirty="0"/>
              <a:t>Warning</a:t>
            </a:r>
          </a:p>
        </p:txBody>
      </p:sp>
      <p:sp>
        <p:nvSpPr>
          <p:cNvPr id="65" name="TextBox 64"/>
          <p:cNvSpPr txBox="1"/>
          <p:nvPr/>
        </p:nvSpPr>
        <p:spPr>
          <a:xfrm>
            <a:off x="0" y="4648200"/>
            <a:ext cx="1114216" cy="369332"/>
          </a:xfrm>
          <a:prstGeom prst="rect">
            <a:avLst/>
          </a:prstGeom>
          <a:noFill/>
        </p:spPr>
        <p:txBody>
          <a:bodyPr wrap="square" rtlCol="0">
            <a:spAutoFit/>
          </a:bodyPr>
          <a:lstStyle/>
          <a:p>
            <a:r>
              <a:rPr lang="en-US" b="1" dirty="0"/>
              <a:t>Reminder</a:t>
            </a:r>
          </a:p>
        </p:txBody>
      </p:sp>
      <p:sp>
        <p:nvSpPr>
          <p:cNvPr id="66" name="TextBox 65"/>
          <p:cNvSpPr txBox="1"/>
          <p:nvPr/>
        </p:nvSpPr>
        <p:spPr>
          <a:xfrm>
            <a:off x="0" y="4953000"/>
            <a:ext cx="960904" cy="369332"/>
          </a:xfrm>
          <a:prstGeom prst="rect">
            <a:avLst/>
          </a:prstGeom>
          <a:noFill/>
        </p:spPr>
        <p:txBody>
          <a:bodyPr wrap="square" rtlCol="0">
            <a:spAutoFit/>
          </a:bodyPr>
          <a:lstStyle/>
          <a:p>
            <a:r>
              <a:rPr lang="en-US" b="1" dirty="0"/>
              <a:t>Promise</a:t>
            </a:r>
          </a:p>
        </p:txBody>
      </p:sp>
      <p:sp>
        <p:nvSpPr>
          <p:cNvPr id="67" name="TextBox 66"/>
          <p:cNvSpPr txBox="1"/>
          <p:nvPr/>
        </p:nvSpPr>
        <p:spPr>
          <a:xfrm>
            <a:off x="-228600" y="5486400"/>
            <a:ext cx="1643269" cy="369332"/>
          </a:xfrm>
          <a:prstGeom prst="rect">
            <a:avLst/>
          </a:prstGeom>
          <a:noFill/>
        </p:spPr>
        <p:txBody>
          <a:bodyPr wrap="square" rtlCol="0">
            <a:spAutoFit/>
          </a:bodyPr>
          <a:lstStyle/>
          <a:p>
            <a:r>
              <a:rPr lang="en-US" dirty="0"/>
              <a:t>   </a:t>
            </a:r>
            <a:r>
              <a:rPr lang="en-US" sz="1600" b="1" dirty="0"/>
              <a:t>Perspective</a:t>
            </a:r>
          </a:p>
        </p:txBody>
      </p:sp>
      <p:sp>
        <p:nvSpPr>
          <p:cNvPr id="68" name="TextBox 67"/>
          <p:cNvSpPr txBox="1"/>
          <p:nvPr/>
        </p:nvSpPr>
        <p:spPr>
          <a:xfrm>
            <a:off x="0" y="5867400"/>
            <a:ext cx="840295" cy="369332"/>
          </a:xfrm>
          <a:prstGeom prst="rect">
            <a:avLst/>
          </a:prstGeom>
          <a:noFill/>
        </p:spPr>
        <p:txBody>
          <a:bodyPr wrap="square" rtlCol="0">
            <a:spAutoFit/>
          </a:bodyPr>
          <a:lstStyle/>
          <a:p>
            <a:r>
              <a:rPr lang="en-US" b="1" dirty="0"/>
              <a:t>Theme</a:t>
            </a:r>
          </a:p>
        </p:txBody>
      </p:sp>
      <p:sp>
        <p:nvSpPr>
          <p:cNvPr id="72" name="TextBox 71"/>
          <p:cNvSpPr txBox="1"/>
          <p:nvPr/>
        </p:nvSpPr>
        <p:spPr>
          <a:xfrm>
            <a:off x="1524000" y="4267200"/>
            <a:ext cx="1419619" cy="369332"/>
          </a:xfrm>
          <a:prstGeom prst="rect">
            <a:avLst/>
          </a:prstGeom>
          <a:noFill/>
        </p:spPr>
        <p:txBody>
          <a:bodyPr wrap="none" rtlCol="0">
            <a:spAutoFit/>
          </a:bodyPr>
          <a:lstStyle/>
          <a:p>
            <a:r>
              <a:rPr lang="en-US" b="1" dirty="0"/>
              <a:t>Be pure (1:4)</a:t>
            </a:r>
          </a:p>
        </p:txBody>
      </p:sp>
      <p:sp>
        <p:nvSpPr>
          <p:cNvPr id="74" name="TextBox 73"/>
          <p:cNvSpPr txBox="1"/>
          <p:nvPr/>
        </p:nvSpPr>
        <p:spPr>
          <a:xfrm>
            <a:off x="4191000" y="4267200"/>
            <a:ext cx="1755160" cy="369332"/>
          </a:xfrm>
          <a:prstGeom prst="rect">
            <a:avLst/>
          </a:prstGeom>
          <a:noFill/>
        </p:spPr>
        <p:txBody>
          <a:bodyPr wrap="none" rtlCol="0">
            <a:spAutoFit/>
          </a:bodyPr>
          <a:lstStyle/>
          <a:p>
            <a:r>
              <a:rPr lang="en-US" b="1" dirty="0"/>
              <a:t>Be aware (2:1-3)</a:t>
            </a:r>
          </a:p>
        </p:txBody>
      </p:sp>
      <p:sp>
        <p:nvSpPr>
          <p:cNvPr id="76" name="TextBox 75"/>
          <p:cNvSpPr txBox="1"/>
          <p:nvPr/>
        </p:nvSpPr>
        <p:spPr>
          <a:xfrm>
            <a:off x="6553200" y="4267200"/>
            <a:ext cx="2038904" cy="369332"/>
          </a:xfrm>
          <a:prstGeom prst="rect">
            <a:avLst/>
          </a:prstGeom>
          <a:noFill/>
        </p:spPr>
        <p:txBody>
          <a:bodyPr wrap="square" rtlCol="0">
            <a:spAutoFit/>
          </a:bodyPr>
          <a:lstStyle/>
          <a:p>
            <a:r>
              <a:rPr lang="en-US" b="1" dirty="0"/>
              <a:t>Be diligent (3:14)</a:t>
            </a:r>
          </a:p>
        </p:txBody>
      </p:sp>
      <p:sp>
        <p:nvSpPr>
          <p:cNvPr id="78" name="TextBox 77"/>
          <p:cNvSpPr txBox="1"/>
          <p:nvPr/>
        </p:nvSpPr>
        <p:spPr>
          <a:xfrm>
            <a:off x="1447800" y="4648200"/>
            <a:ext cx="1498872" cy="369332"/>
          </a:xfrm>
          <a:prstGeom prst="rect">
            <a:avLst/>
          </a:prstGeom>
          <a:noFill/>
        </p:spPr>
        <p:txBody>
          <a:bodyPr wrap="none" rtlCol="0">
            <a:spAutoFit/>
          </a:bodyPr>
          <a:lstStyle/>
          <a:p>
            <a:r>
              <a:rPr lang="en-US" b="1" dirty="0"/>
              <a:t>  Verses 12-13</a:t>
            </a:r>
          </a:p>
        </p:txBody>
      </p:sp>
      <p:sp>
        <p:nvSpPr>
          <p:cNvPr id="79" name="TextBox 78"/>
          <p:cNvSpPr txBox="1"/>
          <p:nvPr/>
        </p:nvSpPr>
        <p:spPr>
          <a:xfrm>
            <a:off x="4343400" y="4648200"/>
            <a:ext cx="1393074" cy="369332"/>
          </a:xfrm>
          <a:prstGeom prst="rect">
            <a:avLst/>
          </a:prstGeom>
          <a:noFill/>
        </p:spPr>
        <p:txBody>
          <a:bodyPr wrap="none" rtlCol="0">
            <a:spAutoFit/>
          </a:bodyPr>
          <a:lstStyle/>
          <a:p>
            <a:r>
              <a:rPr lang="en-US" b="1" dirty="0"/>
              <a:t>Verses 21-22</a:t>
            </a:r>
          </a:p>
        </p:txBody>
      </p:sp>
      <p:sp>
        <p:nvSpPr>
          <p:cNvPr id="80" name="TextBox 79"/>
          <p:cNvSpPr txBox="1"/>
          <p:nvPr/>
        </p:nvSpPr>
        <p:spPr>
          <a:xfrm>
            <a:off x="6781800" y="4648200"/>
            <a:ext cx="1159035" cy="369332"/>
          </a:xfrm>
          <a:prstGeom prst="rect">
            <a:avLst/>
          </a:prstGeom>
          <a:noFill/>
        </p:spPr>
        <p:txBody>
          <a:bodyPr wrap="square" rtlCol="0">
            <a:spAutoFit/>
          </a:bodyPr>
          <a:lstStyle/>
          <a:p>
            <a:r>
              <a:rPr lang="en-US" b="1" dirty="0"/>
              <a:t>Verses 1-2</a:t>
            </a:r>
          </a:p>
        </p:txBody>
      </p:sp>
      <p:sp>
        <p:nvSpPr>
          <p:cNvPr id="81" name="TextBox 80"/>
          <p:cNvSpPr txBox="1"/>
          <p:nvPr/>
        </p:nvSpPr>
        <p:spPr>
          <a:xfrm>
            <a:off x="1219200" y="4876800"/>
            <a:ext cx="2510777" cy="646331"/>
          </a:xfrm>
          <a:prstGeom prst="rect">
            <a:avLst/>
          </a:prstGeom>
          <a:noFill/>
        </p:spPr>
        <p:txBody>
          <a:bodyPr wrap="square" rtlCol="0">
            <a:spAutoFit/>
          </a:bodyPr>
          <a:lstStyle/>
          <a:p>
            <a:r>
              <a:rPr lang="en-US" i="1" dirty="0"/>
              <a:t>“We will never stumble”</a:t>
            </a:r>
          </a:p>
          <a:p>
            <a:r>
              <a:rPr lang="en-US" i="1" dirty="0"/>
              <a:t>              (v.10)</a:t>
            </a:r>
          </a:p>
        </p:txBody>
      </p:sp>
      <p:sp>
        <p:nvSpPr>
          <p:cNvPr id="85" name="TextBox 84"/>
          <p:cNvSpPr txBox="1"/>
          <p:nvPr/>
        </p:nvSpPr>
        <p:spPr>
          <a:xfrm>
            <a:off x="3733800" y="4876800"/>
            <a:ext cx="2505852" cy="646331"/>
          </a:xfrm>
          <a:prstGeom prst="rect">
            <a:avLst/>
          </a:prstGeom>
          <a:noFill/>
        </p:spPr>
        <p:txBody>
          <a:bodyPr wrap="square" rtlCol="0">
            <a:spAutoFit/>
          </a:bodyPr>
          <a:lstStyle/>
          <a:p>
            <a:r>
              <a:rPr lang="en-US" i="1" dirty="0"/>
              <a:t>“The Lord knows how to</a:t>
            </a:r>
          </a:p>
          <a:p>
            <a:r>
              <a:rPr lang="en-US" i="1" dirty="0"/>
              <a:t>             rescue” (v.9)</a:t>
            </a:r>
          </a:p>
        </p:txBody>
      </p:sp>
      <p:sp>
        <p:nvSpPr>
          <p:cNvPr id="86" name="TextBox 85"/>
          <p:cNvSpPr txBox="1"/>
          <p:nvPr/>
        </p:nvSpPr>
        <p:spPr>
          <a:xfrm>
            <a:off x="6400800" y="4953000"/>
            <a:ext cx="2149575" cy="369332"/>
          </a:xfrm>
          <a:prstGeom prst="rect">
            <a:avLst/>
          </a:prstGeom>
          <a:noFill/>
        </p:spPr>
        <p:txBody>
          <a:bodyPr wrap="square" rtlCol="0">
            <a:spAutoFit/>
          </a:bodyPr>
          <a:lstStyle/>
          <a:p>
            <a:r>
              <a:rPr lang="en-US" i="1" dirty="0"/>
              <a:t>  New order.. (v. 13)</a:t>
            </a:r>
          </a:p>
        </p:txBody>
      </p:sp>
      <p:sp>
        <p:nvSpPr>
          <p:cNvPr id="87" name="TextBox 86"/>
          <p:cNvSpPr txBox="1"/>
          <p:nvPr/>
        </p:nvSpPr>
        <p:spPr>
          <a:xfrm>
            <a:off x="1371600" y="5486400"/>
            <a:ext cx="1905000" cy="369332"/>
          </a:xfrm>
          <a:prstGeom prst="rect">
            <a:avLst/>
          </a:prstGeom>
          <a:noFill/>
        </p:spPr>
        <p:txBody>
          <a:bodyPr wrap="square" rtlCol="0">
            <a:spAutoFit/>
          </a:bodyPr>
          <a:lstStyle/>
          <a:p>
            <a:r>
              <a:rPr lang="en-US" dirty="0"/>
              <a:t>    </a:t>
            </a:r>
            <a:r>
              <a:rPr lang="en-US" b="1" dirty="0"/>
              <a:t>Looking within</a:t>
            </a:r>
          </a:p>
        </p:txBody>
      </p:sp>
      <p:sp>
        <p:nvSpPr>
          <p:cNvPr id="88" name="TextBox 87"/>
          <p:cNvSpPr txBox="1"/>
          <p:nvPr/>
        </p:nvSpPr>
        <p:spPr>
          <a:xfrm>
            <a:off x="4267200" y="5486400"/>
            <a:ext cx="1600200" cy="369332"/>
          </a:xfrm>
          <a:prstGeom prst="rect">
            <a:avLst/>
          </a:prstGeom>
          <a:noFill/>
        </p:spPr>
        <p:txBody>
          <a:bodyPr wrap="square" rtlCol="0">
            <a:spAutoFit/>
          </a:bodyPr>
          <a:lstStyle/>
          <a:p>
            <a:r>
              <a:rPr lang="en-US" b="1" dirty="0"/>
              <a:t>Looking back</a:t>
            </a:r>
          </a:p>
        </p:txBody>
      </p:sp>
      <p:sp>
        <p:nvSpPr>
          <p:cNvPr id="89" name="TextBox 88"/>
          <p:cNvSpPr txBox="1"/>
          <p:nvPr/>
        </p:nvSpPr>
        <p:spPr>
          <a:xfrm>
            <a:off x="6629400" y="5486400"/>
            <a:ext cx="1571264" cy="369332"/>
          </a:xfrm>
          <a:prstGeom prst="rect">
            <a:avLst/>
          </a:prstGeom>
          <a:noFill/>
        </p:spPr>
        <p:txBody>
          <a:bodyPr wrap="square" rtlCol="0">
            <a:spAutoFit/>
          </a:bodyPr>
          <a:lstStyle/>
          <a:p>
            <a:r>
              <a:rPr lang="en-US" b="1" dirty="0"/>
              <a:t>Looking ahead</a:t>
            </a:r>
          </a:p>
        </p:txBody>
      </p:sp>
      <p:sp>
        <p:nvSpPr>
          <p:cNvPr id="90" name="TextBox 89"/>
          <p:cNvSpPr txBox="1"/>
          <p:nvPr/>
        </p:nvSpPr>
        <p:spPr>
          <a:xfrm>
            <a:off x="1295400" y="5867400"/>
            <a:ext cx="6991081" cy="369332"/>
          </a:xfrm>
          <a:prstGeom prst="rect">
            <a:avLst/>
          </a:prstGeom>
          <a:noFill/>
        </p:spPr>
        <p:txBody>
          <a:bodyPr wrap="square" rtlCol="0">
            <a:spAutoFit/>
          </a:bodyPr>
          <a:lstStyle/>
          <a:p>
            <a:r>
              <a:rPr lang="en-US" dirty="0"/>
              <a:t>Spiritual maturity as a remedy for false teaching in light of Christ’s return</a:t>
            </a:r>
          </a:p>
        </p:txBody>
      </p:sp>
      <p:cxnSp>
        <p:nvCxnSpPr>
          <p:cNvPr id="91" name="Straight Connector 90"/>
          <p:cNvCxnSpPr/>
          <p:nvPr/>
        </p:nvCxnSpPr>
        <p:spPr>
          <a:xfrm>
            <a:off x="0" y="61722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4" name="TextBox 93"/>
          <p:cNvSpPr txBox="1"/>
          <p:nvPr/>
        </p:nvSpPr>
        <p:spPr>
          <a:xfrm>
            <a:off x="-152400" y="6172200"/>
            <a:ext cx="1483071" cy="338554"/>
          </a:xfrm>
          <a:prstGeom prst="rect">
            <a:avLst/>
          </a:prstGeom>
          <a:noFill/>
        </p:spPr>
        <p:txBody>
          <a:bodyPr wrap="square" rtlCol="0">
            <a:spAutoFit/>
          </a:bodyPr>
          <a:lstStyle/>
          <a:p>
            <a:r>
              <a:rPr lang="en-US" sz="1600" b="1" dirty="0"/>
              <a:t>   Key Verses</a:t>
            </a:r>
          </a:p>
        </p:txBody>
      </p:sp>
      <p:sp>
        <p:nvSpPr>
          <p:cNvPr id="95" name="TextBox 94"/>
          <p:cNvSpPr txBox="1"/>
          <p:nvPr/>
        </p:nvSpPr>
        <p:spPr>
          <a:xfrm>
            <a:off x="3733800" y="6172200"/>
            <a:ext cx="1447800" cy="369332"/>
          </a:xfrm>
          <a:prstGeom prst="rect">
            <a:avLst/>
          </a:prstGeom>
          <a:noFill/>
        </p:spPr>
        <p:txBody>
          <a:bodyPr wrap="square" rtlCol="0">
            <a:spAutoFit/>
          </a:bodyPr>
          <a:lstStyle/>
          <a:p>
            <a:r>
              <a:rPr lang="en-US" b="1" dirty="0"/>
              <a:t>       3:17-18</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1 John</a:t>
            </a:r>
          </a:p>
        </p:txBody>
      </p:sp>
      <p:sp>
        <p:nvSpPr>
          <p:cNvPr id="3" name="Content Placeholder 2"/>
          <p:cNvSpPr>
            <a:spLocks noGrp="1"/>
          </p:cNvSpPr>
          <p:nvPr>
            <p:ph idx="1"/>
          </p:nvPr>
        </p:nvSpPr>
        <p:spPr>
          <a:xfrm>
            <a:off x="762000" y="1371600"/>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Modified From God's Masterwork - Swindoll</a:t>
            </a:r>
          </a:p>
        </p:txBody>
      </p:sp>
      <p:cxnSp>
        <p:nvCxnSpPr>
          <p:cNvPr id="5" name="Straight Connector 4"/>
          <p:cNvCxnSpPr/>
          <p:nvPr/>
        </p:nvCxnSpPr>
        <p:spPr>
          <a:xfrm rot="5400000">
            <a:off x="-266700" y="2781300"/>
            <a:ext cx="28956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239000" y="2667000"/>
            <a:ext cx="2819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4267200"/>
            <a:ext cx="3124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762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3914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66800" y="6553200"/>
            <a:ext cx="74676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49530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2578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flipV="1">
            <a:off x="1143000" y="4255532"/>
            <a:ext cx="2743200" cy="369332"/>
          </a:xfrm>
          <a:prstGeom prst="rect">
            <a:avLst/>
          </a:prstGeom>
          <a:noFill/>
        </p:spPr>
        <p:txBody>
          <a:bodyPr wrap="square" rtlCol="0">
            <a:spAutoFit/>
          </a:bodyPr>
          <a:lstStyle/>
          <a:p>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1143000" y="3657600"/>
            <a:ext cx="1295400" cy="615553"/>
          </a:xfrm>
          <a:prstGeom prst="rect">
            <a:avLst/>
          </a:prstGeom>
          <a:noFill/>
        </p:spPr>
        <p:txBody>
          <a:bodyPr wrap="square" rtlCol="0">
            <a:spAutoFit/>
          </a:bodyPr>
          <a:lstStyle/>
          <a:p>
            <a:r>
              <a:rPr lang="en-US" dirty="0"/>
              <a:t>      </a:t>
            </a:r>
            <a:r>
              <a:rPr lang="en-US" sz="1600" b="1" dirty="0"/>
              <a:t>Chapters </a:t>
            </a:r>
          </a:p>
          <a:p>
            <a:r>
              <a:rPr lang="en-US" sz="1600" b="1" dirty="0"/>
              <a:t>      1:5 – 2:11</a:t>
            </a:r>
          </a:p>
        </p:txBody>
      </p:sp>
      <p:sp>
        <p:nvSpPr>
          <p:cNvPr id="132" name="TextBox 131"/>
          <p:cNvSpPr txBox="1"/>
          <p:nvPr/>
        </p:nvSpPr>
        <p:spPr>
          <a:xfrm>
            <a:off x="1676400" y="4038600"/>
            <a:ext cx="1676400" cy="369332"/>
          </a:xfrm>
          <a:prstGeom prst="rect">
            <a:avLst/>
          </a:prstGeom>
          <a:noFill/>
        </p:spPr>
        <p:txBody>
          <a:bodyPr wrap="square" rtlCol="0">
            <a:spAutoFit/>
          </a:bodyPr>
          <a:lstStyle/>
          <a:p>
            <a:r>
              <a:rPr lang="en-US" dirty="0"/>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cxnSp>
        <p:nvCxnSpPr>
          <p:cNvPr id="40" name="Straight Connector 39"/>
          <p:cNvCxnSpPr/>
          <p:nvPr/>
        </p:nvCxnSpPr>
        <p:spPr>
          <a:xfrm rot="5400000">
            <a:off x="1600200" y="3048000"/>
            <a:ext cx="2133600" cy="1524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4191000" y="4267200"/>
            <a:ext cx="4343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0" y="47244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0" y="59436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4495800" y="3048000"/>
            <a:ext cx="2133600" cy="1524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2743200" y="3657600"/>
            <a:ext cx="1676400" cy="584775"/>
          </a:xfrm>
          <a:prstGeom prst="rect">
            <a:avLst/>
          </a:prstGeom>
          <a:noFill/>
        </p:spPr>
        <p:txBody>
          <a:bodyPr wrap="square" rtlCol="0">
            <a:spAutoFit/>
          </a:bodyPr>
          <a:lstStyle/>
          <a:p>
            <a:r>
              <a:rPr lang="en-US" sz="1600" b="1" dirty="0"/>
              <a:t> Chapter </a:t>
            </a:r>
          </a:p>
          <a:p>
            <a:r>
              <a:rPr lang="en-US" sz="1600" b="1" dirty="0"/>
              <a:t> 2:12-2:27</a:t>
            </a:r>
          </a:p>
        </p:txBody>
      </p:sp>
      <p:sp>
        <p:nvSpPr>
          <p:cNvPr id="52" name="TextBox 51"/>
          <p:cNvSpPr txBox="1"/>
          <p:nvPr/>
        </p:nvSpPr>
        <p:spPr>
          <a:xfrm>
            <a:off x="4038600" y="3733800"/>
            <a:ext cx="1524000" cy="584775"/>
          </a:xfrm>
          <a:prstGeom prst="rect">
            <a:avLst/>
          </a:prstGeom>
          <a:noFill/>
        </p:spPr>
        <p:txBody>
          <a:bodyPr wrap="square" rtlCol="0">
            <a:spAutoFit/>
          </a:bodyPr>
          <a:lstStyle/>
          <a:p>
            <a:r>
              <a:rPr lang="en-US" sz="1600" dirty="0"/>
              <a:t>     </a:t>
            </a:r>
            <a:r>
              <a:rPr lang="en-US" sz="1600" b="1" dirty="0"/>
              <a:t>Chapters</a:t>
            </a:r>
          </a:p>
          <a:p>
            <a:r>
              <a:rPr lang="en-US" sz="1600" b="1" dirty="0"/>
              <a:t>     2:28-3:23</a:t>
            </a:r>
          </a:p>
        </p:txBody>
      </p:sp>
      <p:cxnSp>
        <p:nvCxnSpPr>
          <p:cNvPr id="104" name="Straight Connector 103"/>
          <p:cNvCxnSpPr/>
          <p:nvPr/>
        </p:nvCxnSpPr>
        <p:spPr>
          <a:xfrm rot="5400000">
            <a:off x="2095500" y="4762500"/>
            <a:ext cx="9906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0" y="1524000"/>
            <a:ext cx="864736" cy="707886"/>
          </a:xfrm>
          <a:prstGeom prst="rect">
            <a:avLst/>
          </a:prstGeom>
          <a:noFill/>
        </p:spPr>
        <p:txBody>
          <a:bodyPr wrap="square" rtlCol="0">
            <a:spAutoFit/>
          </a:bodyPr>
          <a:lstStyle/>
          <a:p>
            <a:r>
              <a:rPr lang="en-US" sz="2000" b="1" dirty="0"/>
              <a:t> 90 </a:t>
            </a:r>
          </a:p>
          <a:p>
            <a:r>
              <a:rPr lang="en-US" sz="2000" b="1" dirty="0"/>
              <a:t>A.D.</a:t>
            </a:r>
          </a:p>
        </p:txBody>
      </p:sp>
      <p:sp>
        <p:nvSpPr>
          <p:cNvPr id="45" name="TextBox 44"/>
          <p:cNvSpPr txBox="1"/>
          <p:nvPr/>
        </p:nvSpPr>
        <p:spPr>
          <a:xfrm rot="362620">
            <a:off x="779865" y="1903998"/>
            <a:ext cx="461665" cy="1766928"/>
          </a:xfrm>
          <a:prstGeom prst="rect">
            <a:avLst/>
          </a:prstGeom>
          <a:noFill/>
        </p:spPr>
        <p:txBody>
          <a:bodyPr vert="vert270" wrap="square" rtlCol="0">
            <a:spAutoFit/>
          </a:bodyPr>
          <a:lstStyle/>
          <a:p>
            <a:r>
              <a:rPr lang="en-US" b="1" dirty="0"/>
              <a:t>Prologue (1:1-4)</a:t>
            </a:r>
          </a:p>
        </p:txBody>
      </p:sp>
      <p:cxnSp>
        <p:nvCxnSpPr>
          <p:cNvPr id="60" name="Straight Connector 59"/>
          <p:cNvCxnSpPr/>
          <p:nvPr/>
        </p:nvCxnSpPr>
        <p:spPr>
          <a:xfrm rot="5400000">
            <a:off x="3543300" y="4762500"/>
            <a:ext cx="9906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1219201" y="1524000"/>
            <a:ext cx="3581400" cy="400110"/>
          </a:xfrm>
          <a:prstGeom prst="rect">
            <a:avLst/>
          </a:prstGeom>
          <a:noFill/>
        </p:spPr>
        <p:txBody>
          <a:bodyPr wrap="square" rtlCol="0">
            <a:spAutoFit/>
          </a:bodyPr>
          <a:lstStyle/>
          <a:p>
            <a:r>
              <a:rPr lang="en-US" sz="2000" b="1" dirty="0">
                <a:solidFill>
                  <a:srgbClr val="FFFF00"/>
                </a:solidFill>
                <a:latin typeface="Arial Narrow" pitchFamily="34" charset="0"/>
              </a:rPr>
              <a:t>Walking</a:t>
            </a:r>
            <a:r>
              <a:rPr lang="en-US" sz="2000" dirty="0">
                <a:solidFill>
                  <a:srgbClr val="FFFF00"/>
                </a:solidFill>
                <a:latin typeface="Arial Narrow" pitchFamily="34" charset="0"/>
              </a:rPr>
              <a:t> </a:t>
            </a:r>
            <a:r>
              <a:rPr lang="en-US" sz="2000" b="1" dirty="0">
                <a:solidFill>
                  <a:srgbClr val="FFFF00"/>
                </a:solidFill>
                <a:latin typeface="Arial Narrow" pitchFamily="34" charset="0"/>
              </a:rPr>
              <a:t>with the God of Light</a:t>
            </a:r>
          </a:p>
        </p:txBody>
      </p:sp>
      <p:cxnSp>
        <p:nvCxnSpPr>
          <p:cNvPr id="51" name="Straight Connector 50"/>
          <p:cNvCxnSpPr/>
          <p:nvPr/>
        </p:nvCxnSpPr>
        <p:spPr>
          <a:xfrm rot="5400000">
            <a:off x="2743200" y="2819400"/>
            <a:ext cx="28194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5410200" y="3048000"/>
            <a:ext cx="2133600" cy="1524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4953000" y="1524000"/>
            <a:ext cx="4191001" cy="400110"/>
          </a:xfrm>
          <a:prstGeom prst="rect">
            <a:avLst/>
          </a:prstGeom>
          <a:noFill/>
        </p:spPr>
        <p:txBody>
          <a:bodyPr wrap="square" rtlCol="0">
            <a:spAutoFit/>
          </a:bodyPr>
          <a:lstStyle/>
          <a:p>
            <a:r>
              <a:rPr lang="en-US" sz="2000" b="1" dirty="0">
                <a:solidFill>
                  <a:srgbClr val="FFFF00"/>
                </a:solidFill>
                <a:latin typeface="Arial Narrow" pitchFamily="34" charset="0"/>
              </a:rPr>
              <a:t>Responding to the God of Love</a:t>
            </a:r>
          </a:p>
        </p:txBody>
      </p:sp>
      <p:sp>
        <p:nvSpPr>
          <p:cNvPr id="66" name="TextBox 65"/>
          <p:cNvSpPr txBox="1"/>
          <p:nvPr/>
        </p:nvSpPr>
        <p:spPr>
          <a:xfrm>
            <a:off x="5486400" y="3733800"/>
            <a:ext cx="1295401" cy="584775"/>
          </a:xfrm>
          <a:prstGeom prst="rect">
            <a:avLst/>
          </a:prstGeom>
          <a:noFill/>
        </p:spPr>
        <p:txBody>
          <a:bodyPr wrap="square" rtlCol="0">
            <a:spAutoFit/>
          </a:bodyPr>
          <a:lstStyle/>
          <a:p>
            <a:r>
              <a:rPr lang="en-US" sz="1600" b="1" dirty="0"/>
              <a:t>Chapters</a:t>
            </a:r>
          </a:p>
          <a:p>
            <a:r>
              <a:rPr lang="en-US" sz="1600" b="1" dirty="0"/>
              <a:t> 3:24-4:6</a:t>
            </a:r>
          </a:p>
        </p:txBody>
      </p:sp>
      <p:sp>
        <p:nvSpPr>
          <p:cNvPr id="67" name="TextBox 66"/>
          <p:cNvSpPr txBox="1"/>
          <p:nvPr/>
        </p:nvSpPr>
        <p:spPr>
          <a:xfrm>
            <a:off x="6477001" y="3733800"/>
            <a:ext cx="1066800" cy="584775"/>
          </a:xfrm>
          <a:prstGeom prst="rect">
            <a:avLst/>
          </a:prstGeom>
          <a:noFill/>
        </p:spPr>
        <p:txBody>
          <a:bodyPr wrap="square" rtlCol="0">
            <a:spAutoFit/>
          </a:bodyPr>
          <a:lstStyle/>
          <a:p>
            <a:r>
              <a:rPr lang="en-US" sz="1600" b="1" dirty="0"/>
              <a:t> Chapter</a:t>
            </a:r>
          </a:p>
          <a:p>
            <a:r>
              <a:rPr lang="en-US" sz="1600" b="1" dirty="0"/>
              <a:t>   4:7-21</a:t>
            </a:r>
          </a:p>
        </p:txBody>
      </p:sp>
      <p:sp>
        <p:nvSpPr>
          <p:cNvPr id="68" name="TextBox 67"/>
          <p:cNvSpPr txBox="1"/>
          <p:nvPr/>
        </p:nvSpPr>
        <p:spPr>
          <a:xfrm>
            <a:off x="7620000" y="3733800"/>
            <a:ext cx="935602" cy="584775"/>
          </a:xfrm>
          <a:prstGeom prst="rect">
            <a:avLst/>
          </a:prstGeom>
          <a:noFill/>
        </p:spPr>
        <p:txBody>
          <a:bodyPr wrap="square" rtlCol="0">
            <a:spAutoFit/>
          </a:bodyPr>
          <a:lstStyle/>
          <a:p>
            <a:r>
              <a:rPr lang="en-US" sz="1600" b="1" dirty="0"/>
              <a:t>Chapter</a:t>
            </a:r>
          </a:p>
          <a:p>
            <a:r>
              <a:rPr lang="en-US" sz="1600" b="1" dirty="0"/>
              <a:t>      5</a:t>
            </a:r>
          </a:p>
        </p:txBody>
      </p:sp>
      <p:cxnSp>
        <p:nvCxnSpPr>
          <p:cNvPr id="72" name="Straight Connector 71"/>
          <p:cNvCxnSpPr/>
          <p:nvPr/>
        </p:nvCxnSpPr>
        <p:spPr>
          <a:xfrm rot="5400000">
            <a:off x="6400800" y="3124200"/>
            <a:ext cx="2133600" cy="1524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1295400" y="2133600"/>
            <a:ext cx="1903431" cy="646331"/>
          </a:xfrm>
          <a:prstGeom prst="rect">
            <a:avLst/>
          </a:prstGeom>
          <a:noFill/>
        </p:spPr>
        <p:txBody>
          <a:bodyPr wrap="square" rtlCol="0">
            <a:spAutoFit/>
          </a:bodyPr>
          <a:lstStyle/>
          <a:p>
            <a:r>
              <a:rPr lang="en-US" b="1" dirty="0"/>
              <a:t>Living in the </a:t>
            </a:r>
          </a:p>
          <a:p>
            <a:r>
              <a:rPr lang="en-US" b="1" dirty="0"/>
              <a:t>      Light</a:t>
            </a:r>
          </a:p>
        </p:txBody>
      </p:sp>
      <p:sp>
        <p:nvSpPr>
          <p:cNvPr id="76" name="TextBox 75"/>
          <p:cNvSpPr txBox="1"/>
          <p:nvPr/>
        </p:nvSpPr>
        <p:spPr>
          <a:xfrm>
            <a:off x="2819400" y="2133600"/>
            <a:ext cx="1540024" cy="646331"/>
          </a:xfrm>
          <a:prstGeom prst="rect">
            <a:avLst/>
          </a:prstGeom>
          <a:noFill/>
        </p:spPr>
        <p:txBody>
          <a:bodyPr wrap="square" rtlCol="0">
            <a:spAutoFit/>
          </a:bodyPr>
          <a:lstStyle/>
          <a:p>
            <a:r>
              <a:rPr lang="en-US" b="1" dirty="0"/>
              <a:t>Staying in   </a:t>
            </a:r>
            <a:br>
              <a:rPr lang="en-US" b="1" dirty="0"/>
            </a:br>
            <a:r>
              <a:rPr lang="en-US" b="1" dirty="0"/>
              <a:t> the Light</a:t>
            </a:r>
          </a:p>
        </p:txBody>
      </p:sp>
      <p:sp>
        <p:nvSpPr>
          <p:cNvPr id="78" name="TextBox 77"/>
          <p:cNvSpPr txBox="1"/>
          <p:nvPr/>
        </p:nvSpPr>
        <p:spPr>
          <a:xfrm>
            <a:off x="4114800" y="2133600"/>
            <a:ext cx="1752600" cy="1200329"/>
          </a:xfrm>
          <a:prstGeom prst="rect">
            <a:avLst/>
          </a:prstGeom>
          <a:noFill/>
        </p:spPr>
        <p:txBody>
          <a:bodyPr wrap="square" rtlCol="0">
            <a:spAutoFit/>
          </a:bodyPr>
          <a:lstStyle/>
          <a:p>
            <a:r>
              <a:rPr lang="en-US" b="1" dirty="0"/>
              <a:t>    </a:t>
            </a:r>
            <a:r>
              <a:rPr lang="en-US" b="1" dirty="0">
                <a:latin typeface="Arial Narrow" pitchFamily="34" charset="0"/>
              </a:rPr>
              <a:t>Practicing</a:t>
            </a:r>
          </a:p>
          <a:p>
            <a:r>
              <a:rPr lang="en-US" b="1" dirty="0">
                <a:latin typeface="Arial Narrow" pitchFamily="34" charset="0"/>
              </a:rPr>
              <a:t>Righteousness</a:t>
            </a:r>
          </a:p>
          <a:p>
            <a:r>
              <a:rPr lang="en-US" b="1" dirty="0">
                <a:latin typeface="Arial Narrow" pitchFamily="34" charset="0"/>
              </a:rPr>
              <a:t>  and Love of </a:t>
            </a:r>
          </a:p>
          <a:p>
            <a:r>
              <a:rPr lang="en-US" b="1" dirty="0">
                <a:latin typeface="Arial Narrow" pitchFamily="34" charset="0"/>
              </a:rPr>
              <a:t>         God</a:t>
            </a:r>
          </a:p>
        </p:txBody>
      </p:sp>
      <p:sp>
        <p:nvSpPr>
          <p:cNvPr id="80" name="TextBox 79"/>
          <p:cNvSpPr txBox="1"/>
          <p:nvPr/>
        </p:nvSpPr>
        <p:spPr>
          <a:xfrm>
            <a:off x="5638800" y="2133600"/>
            <a:ext cx="1003852" cy="923330"/>
          </a:xfrm>
          <a:prstGeom prst="rect">
            <a:avLst/>
          </a:prstGeom>
          <a:noFill/>
        </p:spPr>
        <p:txBody>
          <a:bodyPr wrap="square" rtlCol="0">
            <a:spAutoFit/>
          </a:bodyPr>
          <a:lstStyle/>
          <a:p>
            <a:r>
              <a:rPr lang="en-US" b="1" dirty="0">
                <a:latin typeface="Arial Narrow" pitchFamily="34" charset="0"/>
              </a:rPr>
              <a:t>Testing</a:t>
            </a:r>
          </a:p>
          <a:p>
            <a:r>
              <a:rPr lang="en-US" b="1" dirty="0">
                <a:latin typeface="Arial Narrow" pitchFamily="34" charset="0"/>
              </a:rPr>
              <a:t>   the</a:t>
            </a:r>
          </a:p>
          <a:p>
            <a:r>
              <a:rPr lang="en-US" b="1" dirty="0">
                <a:latin typeface="Arial Narrow" pitchFamily="34" charset="0"/>
              </a:rPr>
              <a:t>Spirits</a:t>
            </a:r>
          </a:p>
        </p:txBody>
      </p:sp>
      <p:sp>
        <p:nvSpPr>
          <p:cNvPr id="85" name="TextBox 84"/>
          <p:cNvSpPr txBox="1"/>
          <p:nvPr/>
        </p:nvSpPr>
        <p:spPr>
          <a:xfrm>
            <a:off x="6477000" y="2133600"/>
            <a:ext cx="1235542" cy="1200329"/>
          </a:xfrm>
          <a:prstGeom prst="rect">
            <a:avLst/>
          </a:prstGeom>
          <a:noFill/>
        </p:spPr>
        <p:txBody>
          <a:bodyPr wrap="square" rtlCol="0">
            <a:spAutoFit/>
          </a:bodyPr>
          <a:lstStyle/>
          <a:p>
            <a:r>
              <a:rPr lang="en-US" b="1" dirty="0">
                <a:latin typeface="Arial Narrow" pitchFamily="34" charset="0"/>
              </a:rPr>
              <a:t>   Loving </a:t>
            </a:r>
          </a:p>
          <a:p>
            <a:r>
              <a:rPr lang="en-US" b="1" dirty="0">
                <a:latin typeface="Arial Narrow" pitchFamily="34" charset="0"/>
              </a:rPr>
              <a:t>   Others</a:t>
            </a:r>
          </a:p>
          <a:p>
            <a:r>
              <a:rPr lang="en-US" b="1" dirty="0">
                <a:latin typeface="Arial Narrow" pitchFamily="34" charset="0"/>
              </a:rPr>
              <a:t>  As God</a:t>
            </a:r>
          </a:p>
          <a:p>
            <a:r>
              <a:rPr lang="en-US" b="1" dirty="0">
                <a:latin typeface="Arial Narrow" pitchFamily="34" charset="0"/>
              </a:rPr>
              <a:t> Loved u</a:t>
            </a:r>
            <a:r>
              <a:rPr lang="en-US" b="1" dirty="0"/>
              <a:t>s</a:t>
            </a:r>
          </a:p>
        </p:txBody>
      </p:sp>
      <p:sp>
        <p:nvSpPr>
          <p:cNvPr id="86" name="TextBox 85"/>
          <p:cNvSpPr txBox="1"/>
          <p:nvPr/>
        </p:nvSpPr>
        <p:spPr>
          <a:xfrm>
            <a:off x="7620000" y="2133600"/>
            <a:ext cx="1256445" cy="646331"/>
          </a:xfrm>
          <a:prstGeom prst="rect">
            <a:avLst/>
          </a:prstGeom>
          <a:noFill/>
        </p:spPr>
        <p:txBody>
          <a:bodyPr wrap="square" rtlCol="0">
            <a:spAutoFit/>
          </a:bodyPr>
          <a:lstStyle/>
          <a:p>
            <a:r>
              <a:rPr lang="en-US" b="1" dirty="0">
                <a:latin typeface="Arial Narrow" pitchFamily="34" charset="0"/>
              </a:rPr>
              <a:t> Believing</a:t>
            </a:r>
          </a:p>
          <a:p>
            <a:r>
              <a:rPr lang="en-US" b="1" dirty="0">
                <a:latin typeface="Arial Narrow" pitchFamily="34" charset="0"/>
              </a:rPr>
              <a:t>  in Jesus</a:t>
            </a:r>
          </a:p>
        </p:txBody>
      </p:sp>
      <p:sp>
        <p:nvSpPr>
          <p:cNvPr id="87" name="TextBox 86"/>
          <p:cNvSpPr txBox="1"/>
          <p:nvPr/>
        </p:nvSpPr>
        <p:spPr>
          <a:xfrm>
            <a:off x="1219200" y="4267200"/>
            <a:ext cx="1117229" cy="338554"/>
          </a:xfrm>
          <a:prstGeom prst="rect">
            <a:avLst/>
          </a:prstGeom>
          <a:noFill/>
        </p:spPr>
        <p:txBody>
          <a:bodyPr wrap="none" rtlCol="0">
            <a:spAutoFit/>
          </a:bodyPr>
          <a:lstStyle/>
          <a:p>
            <a:r>
              <a:rPr lang="en-US" sz="1600" b="1" dirty="0"/>
              <a:t>A clean life</a:t>
            </a:r>
          </a:p>
        </p:txBody>
      </p:sp>
      <p:sp>
        <p:nvSpPr>
          <p:cNvPr id="88" name="TextBox 87"/>
          <p:cNvSpPr txBox="1"/>
          <p:nvPr/>
        </p:nvSpPr>
        <p:spPr>
          <a:xfrm>
            <a:off x="2667000" y="4191000"/>
            <a:ext cx="1749094" cy="584775"/>
          </a:xfrm>
          <a:prstGeom prst="rect">
            <a:avLst/>
          </a:prstGeom>
          <a:noFill/>
        </p:spPr>
        <p:txBody>
          <a:bodyPr wrap="square" rtlCol="0">
            <a:spAutoFit/>
          </a:bodyPr>
          <a:lstStyle/>
          <a:p>
            <a:r>
              <a:rPr lang="en-US" sz="1600" b="1" dirty="0"/>
              <a:t> A discerning </a:t>
            </a:r>
          </a:p>
          <a:p>
            <a:r>
              <a:rPr lang="en-US" sz="1600" b="1" dirty="0"/>
              <a:t>          life</a:t>
            </a:r>
          </a:p>
        </p:txBody>
      </p:sp>
      <p:sp>
        <p:nvSpPr>
          <p:cNvPr id="89" name="TextBox 88"/>
          <p:cNvSpPr txBox="1"/>
          <p:nvPr/>
        </p:nvSpPr>
        <p:spPr>
          <a:xfrm>
            <a:off x="4876800" y="4267200"/>
            <a:ext cx="2514600" cy="338554"/>
          </a:xfrm>
          <a:prstGeom prst="rect">
            <a:avLst/>
          </a:prstGeom>
          <a:noFill/>
        </p:spPr>
        <p:txBody>
          <a:bodyPr wrap="square" rtlCol="0">
            <a:spAutoFit/>
          </a:bodyPr>
          <a:lstStyle/>
          <a:p>
            <a:r>
              <a:rPr lang="en-US" sz="1600" b="1" dirty="0"/>
              <a:t>     A loving life</a:t>
            </a:r>
          </a:p>
        </p:txBody>
      </p:sp>
      <p:cxnSp>
        <p:nvCxnSpPr>
          <p:cNvPr id="90" name="Straight Connector 89"/>
          <p:cNvCxnSpPr/>
          <p:nvPr/>
        </p:nvCxnSpPr>
        <p:spPr>
          <a:xfrm rot="5400000">
            <a:off x="6858000" y="4724400"/>
            <a:ext cx="10668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92" name="TextBox 91"/>
          <p:cNvSpPr txBox="1"/>
          <p:nvPr/>
        </p:nvSpPr>
        <p:spPr>
          <a:xfrm>
            <a:off x="7391400" y="4191000"/>
            <a:ext cx="1322079" cy="584775"/>
          </a:xfrm>
          <a:prstGeom prst="rect">
            <a:avLst/>
          </a:prstGeom>
          <a:noFill/>
        </p:spPr>
        <p:txBody>
          <a:bodyPr wrap="square" rtlCol="0">
            <a:spAutoFit/>
          </a:bodyPr>
          <a:lstStyle/>
          <a:p>
            <a:r>
              <a:rPr lang="en-US" sz="1600" b="1" dirty="0"/>
              <a:t>A confident</a:t>
            </a:r>
          </a:p>
          <a:p>
            <a:r>
              <a:rPr lang="en-US" sz="1600" b="1" dirty="0"/>
              <a:t>        life</a:t>
            </a:r>
          </a:p>
        </p:txBody>
      </p:sp>
      <p:sp>
        <p:nvSpPr>
          <p:cNvPr id="93" name="TextBox 92"/>
          <p:cNvSpPr txBox="1"/>
          <p:nvPr/>
        </p:nvSpPr>
        <p:spPr>
          <a:xfrm>
            <a:off x="0" y="3962400"/>
            <a:ext cx="1219200" cy="830997"/>
          </a:xfrm>
          <a:prstGeom prst="rect">
            <a:avLst/>
          </a:prstGeom>
          <a:noFill/>
        </p:spPr>
        <p:txBody>
          <a:bodyPr wrap="square" rtlCol="0">
            <a:spAutoFit/>
          </a:bodyPr>
          <a:lstStyle/>
          <a:p>
            <a:r>
              <a:rPr lang="en-US" sz="1600" b="1" dirty="0"/>
              <a:t>Fellowship</a:t>
            </a:r>
          </a:p>
          <a:p>
            <a:r>
              <a:rPr lang="en-US" sz="1600" b="1" dirty="0"/>
              <a:t>With God</a:t>
            </a:r>
          </a:p>
          <a:p>
            <a:r>
              <a:rPr lang="en-US" sz="1600" b="1" dirty="0"/>
              <a:t>Produces…</a:t>
            </a:r>
          </a:p>
        </p:txBody>
      </p:sp>
      <p:sp>
        <p:nvSpPr>
          <p:cNvPr id="94" name="TextBox 93"/>
          <p:cNvSpPr txBox="1"/>
          <p:nvPr/>
        </p:nvSpPr>
        <p:spPr>
          <a:xfrm>
            <a:off x="0" y="4648200"/>
            <a:ext cx="1295400" cy="338554"/>
          </a:xfrm>
          <a:prstGeom prst="rect">
            <a:avLst/>
          </a:prstGeom>
          <a:noFill/>
        </p:spPr>
        <p:txBody>
          <a:bodyPr wrap="square" rtlCol="0">
            <a:spAutoFit/>
          </a:bodyPr>
          <a:lstStyle/>
          <a:p>
            <a:r>
              <a:rPr lang="en-US" sz="1600" b="1" dirty="0"/>
              <a:t>Emphasis</a:t>
            </a:r>
          </a:p>
        </p:txBody>
      </p:sp>
      <p:sp>
        <p:nvSpPr>
          <p:cNvPr id="95" name="TextBox 94"/>
          <p:cNvSpPr txBox="1"/>
          <p:nvPr/>
        </p:nvSpPr>
        <p:spPr>
          <a:xfrm>
            <a:off x="1447800" y="4648200"/>
            <a:ext cx="762000" cy="369332"/>
          </a:xfrm>
          <a:prstGeom prst="rect">
            <a:avLst/>
          </a:prstGeom>
          <a:noFill/>
        </p:spPr>
        <p:txBody>
          <a:bodyPr wrap="square" rtlCol="0">
            <a:spAutoFit/>
          </a:bodyPr>
          <a:lstStyle/>
          <a:p>
            <a:r>
              <a:rPr lang="en-US" b="1" dirty="0"/>
              <a:t>Light</a:t>
            </a:r>
          </a:p>
        </p:txBody>
      </p:sp>
      <p:sp>
        <p:nvSpPr>
          <p:cNvPr id="96" name="TextBox 95"/>
          <p:cNvSpPr txBox="1"/>
          <p:nvPr/>
        </p:nvSpPr>
        <p:spPr>
          <a:xfrm>
            <a:off x="2971800" y="4648200"/>
            <a:ext cx="695383" cy="369332"/>
          </a:xfrm>
          <a:prstGeom prst="rect">
            <a:avLst/>
          </a:prstGeom>
          <a:noFill/>
        </p:spPr>
        <p:txBody>
          <a:bodyPr wrap="square" rtlCol="0">
            <a:spAutoFit/>
          </a:bodyPr>
          <a:lstStyle/>
          <a:p>
            <a:r>
              <a:rPr lang="en-US" b="1" dirty="0"/>
              <a:t>Truth</a:t>
            </a:r>
          </a:p>
        </p:txBody>
      </p:sp>
      <p:sp>
        <p:nvSpPr>
          <p:cNvPr id="97" name="TextBox 96"/>
          <p:cNvSpPr txBox="1"/>
          <p:nvPr/>
        </p:nvSpPr>
        <p:spPr>
          <a:xfrm>
            <a:off x="5334000" y="4648200"/>
            <a:ext cx="627479" cy="369332"/>
          </a:xfrm>
          <a:prstGeom prst="rect">
            <a:avLst/>
          </a:prstGeom>
          <a:noFill/>
        </p:spPr>
        <p:txBody>
          <a:bodyPr wrap="square" rtlCol="0">
            <a:spAutoFit/>
          </a:bodyPr>
          <a:lstStyle/>
          <a:p>
            <a:r>
              <a:rPr lang="en-US" b="1" dirty="0"/>
              <a:t>Love</a:t>
            </a:r>
          </a:p>
        </p:txBody>
      </p:sp>
      <p:sp>
        <p:nvSpPr>
          <p:cNvPr id="98" name="TextBox 97"/>
          <p:cNvSpPr txBox="1"/>
          <p:nvPr/>
        </p:nvSpPr>
        <p:spPr>
          <a:xfrm>
            <a:off x="7315200" y="4648200"/>
            <a:ext cx="1548410" cy="338554"/>
          </a:xfrm>
          <a:prstGeom prst="rect">
            <a:avLst/>
          </a:prstGeom>
          <a:noFill/>
        </p:spPr>
        <p:txBody>
          <a:bodyPr wrap="square" rtlCol="0">
            <a:spAutoFit/>
          </a:bodyPr>
          <a:lstStyle/>
          <a:p>
            <a:r>
              <a:rPr lang="en-US" sz="1600" b="1" dirty="0"/>
              <a:t> Knowledge</a:t>
            </a:r>
          </a:p>
        </p:txBody>
      </p:sp>
      <p:sp>
        <p:nvSpPr>
          <p:cNvPr id="101" name="TextBox 100"/>
          <p:cNvSpPr txBox="1"/>
          <p:nvPr/>
        </p:nvSpPr>
        <p:spPr>
          <a:xfrm>
            <a:off x="0" y="4876800"/>
            <a:ext cx="1066800" cy="338554"/>
          </a:xfrm>
          <a:prstGeom prst="rect">
            <a:avLst/>
          </a:prstGeom>
          <a:noFill/>
        </p:spPr>
        <p:txBody>
          <a:bodyPr wrap="square" rtlCol="0">
            <a:spAutoFit/>
          </a:bodyPr>
          <a:lstStyle/>
          <a:p>
            <a:r>
              <a:rPr lang="en-US" sz="1600" b="1" dirty="0"/>
              <a:t>     Means</a:t>
            </a:r>
          </a:p>
        </p:txBody>
      </p:sp>
      <p:sp>
        <p:nvSpPr>
          <p:cNvPr id="102" name="TextBox 101"/>
          <p:cNvSpPr txBox="1"/>
          <p:nvPr/>
        </p:nvSpPr>
        <p:spPr>
          <a:xfrm>
            <a:off x="1371600" y="4953000"/>
            <a:ext cx="891270" cy="338554"/>
          </a:xfrm>
          <a:prstGeom prst="rect">
            <a:avLst/>
          </a:prstGeom>
          <a:noFill/>
        </p:spPr>
        <p:txBody>
          <a:bodyPr wrap="square" rtlCol="0">
            <a:spAutoFit/>
          </a:bodyPr>
          <a:lstStyle/>
          <a:p>
            <a:r>
              <a:rPr lang="en-US" sz="1600" b="1" dirty="0"/>
              <a:t>Obeying</a:t>
            </a:r>
          </a:p>
        </p:txBody>
      </p:sp>
      <p:sp>
        <p:nvSpPr>
          <p:cNvPr id="103" name="TextBox 102"/>
          <p:cNvSpPr txBox="1"/>
          <p:nvPr/>
        </p:nvSpPr>
        <p:spPr>
          <a:xfrm>
            <a:off x="2667000" y="4953000"/>
            <a:ext cx="1315924" cy="369332"/>
          </a:xfrm>
          <a:prstGeom prst="rect">
            <a:avLst/>
          </a:prstGeom>
          <a:noFill/>
        </p:spPr>
        <p:txBody>
          <a:bodyPr wrap="square" rtlCol="0">
            <a:spAutoFit/>
          </a:bodyPr>
          <a:lstStyle/>
          <a:p>
            <a:r>
              <a:rPr lang="en-US" b="1" dirty="0"/>
              <a:t>  </a:t>
            </a:r>
            <a:r>
              <a:rPr lang="en-US" sz="1600" b="1" dirty="0"/>
              <a:t>Perceiving</a:t>
            </a:r>
          </a:p>
        </p:txBody>
      </p:sp>
      <p:sp>
        <p:nvSpPr>
          <p:cNvPr id="105" name="TextBox 104"/>
          <p:cNvSpPr txBox="1"/>
          <p:nvPr/>
        </p:nvSpPr>
        <p:spPr>
          <a:xfrm>
            <a:off x="5105400" y="4953000"/>
            <a:ext cx="1053494" cy="338554"/>
          </a:xfrm>
          <a:prstGeom prst="rect">
            <a:avLst/>
          </a:prstGeom>
          <a:noFill/>
        </p:spPr>
        <p:txBody>
          <a:bodyPr wrap="square" rtlCol="0">
            <a:spAutoFit/>
          </a:bodyPr>
          <a:lstStyle/>
          <a:p>
            <a:r>
              <a:rPr lang="en-US" sz="1600" b="1" dirty="0"/>
              <a:t>Sacrificing</a:t>
            </a:r>
          </a:p>
        </p:txBody>
      </p:sp>
      <p:sp>
        <p:nvSpPr>
          <p:cNvPr id="106" name="TextBox 105"/>
          <p:cNvSpPr txBox="1"/>
          <p:nvPr/>
        </p:nvSpPr>
        <p:spPr>
          <a:xfrm>
            <a:off x="7391400" y="4953000"/>
            <a:ext cx="1206343" cy="369332"/>
          </a:xfrm>
          <a:prstGeom prst="rect">
            <a:avLst/>
          </a:prstGeom>
          <a:noFill/>
        </p:spPr>
        <p:txBody>
          <a:bodyPr wrap="square" rtlCol="0">
            <a:spAutoFit/>
          </a:bodyPr>
          <a:lstStyle/>
          <a:p>
            <a:r>
              <a:rPr lang="en-US" b="1" dirty="0"/>
              <a:t> </a:t>
            </a:r>
            <a:r>
              <a:rPr lang="en-US" sz="1600" b="1" dirty="0"/>
              <a:t>Believing</a:t>
            </a:r>
          </a:p>
        </p:txBody>
      </p:sp>
      <p:cxnSp>
        <p:nvCxnSpPr>
          <p:cNvPr id="107" name="Straight Connector 106"/>
          <p:cNvCxnSpPr/>
          <p:nvPr/>
        </p:nvCxnSpPr>
        <p:spPr>
          <a:xfrm>
            <a:off x="0" y="54864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8" name="TextBox 107"/>
          <p:cNvSpPr txBox="1"/>
          <p:nvPr/>
        </p:nvSpPr>
        <p:spPr>
          <a:xfrm>
            <a:off x="152400" y="5181600"/>
            <a:ext cx="889140" cy="369332"/>
          </a:xfrm>
          <a:prstGeom prst="rect">
            <a:avLst/>
          </a:prstGeom>
          <a:noFill/>
        </p:spPr>
        <p:txBody>
          <a:bodyPr wrap="square" rtlCol="0">
            <a:spAutoFit/>
          </a:bodyPr>
          <a:lstStyle/>
          <a:p>
            <a:r>
              <a:rPr lang="en-US" b="1" dirty="0"/>
              <a:t>  </a:t>
            </a:r>
            <a:r>
              <a:rPr lang="en-US" sz="1600" b="1" dirty="0"/>
              <a:t>Christ</a:t>
            </a:r>
          </a:p>
        </p:txBody>
      </p:sp>
      <p:sp>
        <p:nvSpPr>
          <p:cNvPr id="109" name="TextBox 108"/>
          <p:cNvSpPr txBox="1"/>
          <p:nvPr/>
        </p:nvSpPr>
        <p:spPr>
          <a:xfrm>
            <a:off x="0" y="5562600"/>
            <a:ext cx="1058303" cy="338554"/>
          </a:xfrm>
          <a:prstGeom prst="rect">
            <a:avLst/>
          </a:prstGeom>
          <a:noFill/>
        </p:spPr>
        <p:txBody>
          <a:bodyPr wrap="square" rtlCol="0">
            <a:spAutoFit/>
          </a:bodyPr>
          <a:lstStyle/>
          <a:p>
            <a:r>
              <a:rPr lang="en-US" sz="1600" b="1" dirty="0"/>
              <a:t>Purposes</a:t>
            </a:r>
          </a:p>
        </p:txBody>
      </p:sp>
      <p:cxnSp>
        <p:nvCxnSpPr>
          <p:cNvPr id="111" name="Straight Connector 110"/>
          <p:cNvCxnSpPr/>
          <p:nvPr/>
        </p:nvCxnSpPr>
        <p:spPr>
          <a:xfrm>
            <a:off x="0" y="62484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20" name="TextBox 119"/>
          <p:cNvSpPr txBox="1"/>
          <p:nvPr/>
        </p:nvSpPr>
        <p:spPr>
          <a:xfrm>
            <a:off x="1143000" y="5181600"/>
            <a:ext cx="1441677" cy="338554"/>
          </a:xfrm>
          <a:prstGeom prst="rect">
            <a:avLst/>
          </a:prstGeom>
          <a:noFill/>
        </p:spPr>
        <p:txBody>
          <a:bodyPr wrap="none" rtlCol="0">
            <a:spAutoFit/>
          </a:bodyPr>
          <a:lstStyle/>
          <a:p>
            <a:r>
              <a:rPr lang="en-US" sz="1600" dirty="0"/>
              <a:t>Advocate (2:1) </a:t>
            </a:r>
          </a:p>
        </p:txBody>
      </p:sp>
      <p:sp>
        <p:nvSpPr>
          <p:cNvPr id="121" name="TextBox 120"/>
          <p:cNvSpPr txBox="1"/>
          <p:nvPr/>
        </p:nvSpPr>
        <p:spPr>
          <a:xfrm>
            <a:off x="2743200" y="5181600"/>
            <a:ext cx="6104848" cy="369332"/>
          </a:xfrm>
          <a:prstGeom prst="rect">
            <a:avLst/>
          </a:prstGeom>
          <a:noFill/>
        </p:spPr>
        <p:txBody>
          <a:bodyPr wrap="square" rtlCol="0">
            <a:spAutoFit/>
          </a:bodyPr>
          <a:lstStyle/>
          <a:p>
            <a:r>
              <a:rPr lang="en-US" sz="1600" dirty="0"/>
              <a:t>Holy One (2:20) </a:t>
            </a:r>
            <a:r>
              <a:rPr lang="en-US" dirty="0"/>
              <a:t>	</a:t>
            </a:r>
            <a:r>
              <a:rPr lang="en-US" sz="1600" dirty="0"/>
              <a:t>Son of God (3:8)       Savior of the World (4:14)</a:t>
            </a:r>
          </a:p>
        </p:txBody>
      </p:sp>
      <p:sp>
        <p:nvSpPr>
          <p:cNvPr id="122" name="TextBox 121"/>
          <p:cNvSpPr txBox="1"/>
          <p:nvPr/>
        </p:nvSpPr>
        <p:spPr>
          <a:xfrm>
            <a:off x="990600" y="5410200"/>
            <a:ext cx="2436038" cy="584775"/>
          </a:xfrm>
          <a:prstGeom prst="rect">
            <a:avLst/>
          </a:prstGeom>
          <a:noFill/>
        </p:spPr>
        <p:txBody>
          <a:bodyPr wrap="square" rtlCol="0">
            <a:spAutoFit/>
          </a:bodyPr>
          <a:lstStyle/>
          <a:p>
            <a:r>
              <a:rPr lang="en-US" sz="1600" i="1" dirty="0"/>
              <a:t>“that we may have fellowship &amp; joy”  (1:3-4)</a:t>
            </a:r>
          </a:p>
        </p:txBody>
      </p:sp>
      <p:sp>
        <p:nvSpPr>
          <p:cNvPr id="123" name="TextBox 122"/>
          <p:cNvSpPr txBox="1"/>
          <p:nvPr/>
        </p:nvSpPr>
        <p:spPr>
          <a:xfrm>
            <a:off x="3200400" y="5410200"/>
            <a:ext cx="2331998" cy="584775"/>
          </a:xfrm>
          <a:prstGeom prst="rect">
            <a:avLst/>
          </a:prstGeom>
          <a:noFill/>
        </p:spPr>
        <p:txBody>
          <a:bodyPr wrap="square" rtlCol="0">
            <a:spAutoFit/>
          </a:bodyPr>
          <a:lstStyle/>
          <a:p>
            <a:r>
              <a:rPr lang="en-US" sz="1600" i="1" dirty="0"/>
              <a:t>“that we may </a:t>
            </a:r>
          </a:p>
          <a:p>
            <a:r>
              <a:rPr lang="en-US" sz="1600" i="1" dirty="0"/>
              <a:t> not sin” (2:1)</a:t>
            </a:r>
          </a:p>
        </p:txBody>
      </p:sp>
      <p:sp>
        <p:nvSpPr>
          <p:cNvPr id="124" name="TextBox 123"/>
          <p:cNvSpPr txBox="1"/>
          <p:nvPr/>
        </p:nvSpPr>
        <p:spPr>
          <a:xfrm>
            <a:off x="4572000" y="5410200"/>
            <a:ext cx="1981200" cy="584775"/>
          </a:xfrm>
          <a:prstGeom prst="rect">
            <a:avLst/>
          </a:prstGeom>
          <a:noFill/>
        </p:spPr>
        <p:txBody>
          <a:bodyPr wrap="square" rtlCol="0">
            <a:spAutoFit/>
          </a:bodyPr>
          <a:lstStyle/>
          <a:p>
            <a:r>
              <a:rPr lang="en-US" sz="1600" i="1" dirty="0"/>
              <a:t>“that we may not </a:t>
            </a:r>
          </a:p>
          <a:p>
            <a:r>
              <a:rPr lang="en-US" sz="1600" i="1" dirty="0"/>
              <a:t>be deceived” (2:20)</a:t>
            </a:r>
          </a:p>
        </p:txBody>
      </p:sp>
      <p:sp>
        <p:nvSpPr>
          <p:cNvPr id="125" name="TextBox 124"/>
          <p:cNvSpPr txBox="1"/>
          <p:nvPr/>
        </p:nvSpPr>
        <p:spPr>
          <a:xfrm>
            <a:off x="6400800" y="5410200"/>
            <a:ext cx="2438400" cy="584775"/>
          </a:xfrm>
          <a:prstGeom prst="rect">
            <a:avLst/>
          </a:prstGeom>
          <a:noFill/>
        </p:spPr>
        <p:txBody>
          <a:bodyPr wrap="square" rtlCol="0">
            <a:spAutoFit/>
          </a:bodyPr>
          <a:lstStyle/>
          <a:p>
            <a:r>
              <a:rPr lang="en-US" sz="1600" i="1" dirty="0"/>
              <a:t>“we may know that we</a:t>
            </a:r>
          </a:p>
          <a:p>
            <a:r>
              <a:rPr lang="en-US" sz="1600" i="1" dirty="0"/>
              <a:t>have eternal life” (5:13) </a:t>
            </a:r>
          </a:p>
        </p:txBody>
      </p:sp>
      <p:sp>
        <p:nvSpPr>
          <p:cNvPr id="126" name="TextBox 125"/>
          <p:cNvSpPr txBox="1"/>
          <p:nvPr/>
        </p:nvSpPr>
        <p:spPr>
          <a:xfrm>
            <a:off x="-152400" y="5943600"/>
            <a:ext cx="1407872" cy="338554"/>
          </a:xfrm>
          <a:prstGeom prst="rect">
            <a:avLst/>
          </a:prstGeom>
          <a:noFill/>
        </p:spPr>
        <p:txBody>
          <a:bodyPr wrap="square" rtlCol="0">
            <a:spAutoFit/>
          </a:bodyPr>
          <a:lstStyle/>
          <a:p>
            <a:r>
              <a:rPr lang="en-US" sz="1600" b="1" dirty="0"/>
              <a:t>        Theme</a:t>
            </a:r>
          </a:p>
        </p:txBody>
      </p:sp>
      <p:sp>
        <p:nvSpPr>
          <p:cNvPr id="127" name="TextBox 126"/>
          <p:cNvSpPr txBox="1"/>
          <p:nvPr/>
        </p:nvSpPr>
        <p:spPr>
          <a:xfrm>
            <a:off x="2743200" y="5943600"/>
            <a:ext cx="5790518" cy="369332"/>
          </a:xfrm>
          <a:prstGeom prst="rect">
            <a:avLst/>
          </a:prstGeom>
          <a:noFill/>
        </p:spPr>
        <p:txBody>
          <a:bodyPr wrap="square" rtlCol="0">
            <a:spAutoFit/>
          </a:bodyPr>
          <a:lstStyle/>
          <a:p>
            <a:r>
              <a:rPr lang="en-US" b="1" dirty="0"/>
              <a:t>Living in fellowship with God who is light and love</a:t>
            </a:r>
          </a:p>
        </p:txBody>
      </p:sp>
      <p:sp>
        <p:nvSpPr>
          <p:cNvPr id="128" name="TextBox 127"/>
          <p:cNvSpPr txBox="1"/>
          <p:nvPr/>
        </p:nvSpPr>
        <p:spPr>
          <a:xfrm>
            <a:off x="1600200" y="6172200"/>
            <a:ext cx="6260047" cy="369332"/>
          </a:xfrm>
          <a:prstGeom prst="rect">
            <a:avLst/>
          </a:prstGeom>
          <a:noFill/>
        </p:spPr>
        <p:txBody>
          <a:bodyPr wrap="none" rtlCol="0">
            <a:spAutoFit/>
          </a:bodyPr>
          <a:lstStyle/>
          <a:p>
            <a:r>
              <a:rPr lang="en-US" dirty="0"/>
              <a:t>1:5-7		               4:10-16		              5:11-13</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2 John</a:t>
            </a:r>
          </a:p>
        </p:txBody>
      </p:sp>
      <p:sp>
        <p:nvSpPr>
          <p:cNvPr id="3" name="Content Placeholder 2"/>
          <p:cNvSpPr>
            <a:spLocks noGrp="1"/>
          </p:cNvSpPr>
          <p:nvPr>
            <p:ph idx="1"/>
          </p:nvPr>
        </p:nvSpPr>
        <p:spPr>
          <a:xfrm>
            <a:off x="1219200" y="1219200"/>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Modified From God's Masterwork - Swindoll</a:t>
            </a:r>
          </a:p>
        </p:txBody>
      </p:sp>
      <p:cxnSp>
        <p:nvCxnSpPr>
          <p:cNvPr id="5" name="Straight Connector 4"/>
          <p:cNvCxnSpPr/>
          <p:nvPr/>
        </p:nvCxnSpPr>
        <p:spPr>
          <a:xfrm rot="5400000">
            <a:off x="-266700" y="2781300"/>
            <a:ext cx="28956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239000" y="2667000"/>
            <a:ext cx="2819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4267200"/>
            <a:ext cx="3124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762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3914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66800" y="6553200"/>
            <a:ext cx="74676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51816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7150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flipV="1">
            <a:off x="1143000" y="4255532"/>
            <a:ext cx="2743200" cy="369332"/>
          </a:xfrm>
          <a:prstGeom prst="rect">
            <a:avLst/>
          </a:prstGeom>
          <a:noFill/>
        </p:spPr>
        <p:txBody>
          <a:bodyPr wrap="square" rtlCol="0">
            <a:spAutoFit/>
          </a:bodyPr>
          <a:lstStyle/>
          <a:p>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1295400" y="3886200"/>
            <a:ext cx="2286000" cy="369332"/>
          </a:xfrm>
          <a:prstGeom prst="rect">
            <a:avLst/>
          </a:prstGeom>
          <a:noFill/>
        </p:spPr>
        <p:txBody>
          <a:bodyPr wrap="square" rtlCol="0">
            <a:spAutoFit/>
          </a:bodyPr>
          <a:lstStyle/>
          <a:p>
            <a:r>
              <a:rPr lang="en-US" dirty="0"/>
              <a:t>      </a:t>
            </a:r>
            <a:r>
              <a:rPr lang="en-US" sz="1600" b="1" dirty="0"/>
              <a:t>Verses 1-3</a:t>
            </a:r>
          </a:p>
        </p:txBody>
      </p:sp>
      <p:sp>
        <p:nvSpPr>
          <p:cNvPr id="132" name="TextBox 131"/>
          <p:cNvSpPr txBox="1"/>
          <p:nvPr/>
        </p:nvSpPr>
        <p:spPr>
          <a:xfrm>
            <a:off x="1676400" y="4038600"/>
            <a:ext cx="1676400" cy="369332"/>
          </a:xfrm>
          <a:prstGeom prst="rect">
            <a:avLst/>
          </a:prstGeom>
          <a:noFill/>
        </p:spPr>
        <p:txBody>
          <a:bodyPr wrap="square" rtlCol="0">
            <a:spAutoFit/>
          </a:bodyPr>
          <a:lstStyle/>
          <a:p>
            <a:r>
              <a:rPr lang="en-US" dirty="0"/>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cxnSp>
        <p:nvCxnSpPr>
          <p:cNvPr id="40" name="Straight Connector 39"/>
          <p:cNvCxnSpPr/>
          <p:nvPr/>
        </p:nvCxnSpPr>
        <p:spPr>
          <a:xfrm rot="5400000">
            <a:off x="1790700" y="27813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4191000" y="4267200"/>
            <a:ext cx="4343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0" y="47244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0" y="61722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638800" y="2743200"/>
            <a:ext cx="28194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3276600" y="3886200"/>
            <a:ext cx="3276600" cy="338554"/>
          </a:xfrm>
          <a:prstGeom prst="rect">
            <a:avLst/>
          </a:prstGeom>
          <a:noFill/>
        </p:spPr>
        <p:txBody>
          <a:bodyPr wrap="square" rtlCol="0">
            <a:spAutoFit/>
          </a:bodyPr>
          <a:lstStyle/>
          <a:p>
            <a:r>
              <a:rPr lang="en-US" sz="1600" b="1" dirty="0"/>
              <a:t>     Verses 4-6</a:t>
            </a:r>
          </a:p>
        </p:txBody>
      </p:sp>
      <p:sp>
        <p:nvSpPr>
          <p:cNvPr id="52" name="TextBox 51"/>
          <p:cNvSpPr txBox="1"/>
          <p:nvPr/>
        </p:nvSpPr>
        <p:spPr>
          <a:xfrm>
            <a:off x="6934200" y="3886200"/>
            <a:ext cx="1600200" cy="338554"/>
          </a:xfrm>
          <a:prstGeom prst="rect">
            <a:avLst/>
          </a:prstGeom>
          <a:noFill/>
        </p:spPr>
        <p:txBody>
          <a:bodyPr wrap="square" rtlCol="0">
            <a:spAutoFit/>
          </a:bodyPr>
          <a:lstStyle/>
          <a:p>
            <a:r>
              <a:rPr lang="en-US" sz="1600" dirty="0"/>
              <a:t>     </a:t>
            </a:r>
            <a:r>
              <a:rPr lang="en-US" sz="1600" b="1" dirty="0"/>
              <a:t>Verses 18-21</a:t>
            </a:r>
          </a:p>
        </p:txBody>
      </p:sp>
      <p:cxnSp>
        <p:nvCxnSpPr>
          <p:cNvPr id="104" name="Straight Connector 103"/>
          <p:cNvCxnSpPr/>
          <p:nvPr/>
        </p:nvCxnSpPr>
        <p:spPr>
          <a:xfrm rot="5400000">
            <a:off x="2552700" y="5219700"/>
            <a:ext cx="9906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0" y="1524000"/>
            <a:ext cx="864736" cy="707886"/>
          </a:xfrm>
          <a:prstGeom prst="rect">
            <a:avLst/>
          </a:prstGeom>
          <a:noFill/>
        </p:spPr>
        <p:txBody>
          <a:bodyPr wrap="square" rtlCol="0">
            <a:spAutoFit/>
          </a:bodyPr>
          <a:lstStyle/>
          <a:p>
            <a:r>
              <a:rPr lang="en-US" sz="2000" b="1" dirty="0"/>
              <a:t> 90  </a:t>
            </a:r>
          </a:p>
          <a:p>
            <a:r>
              <a:rPr lang="en-US" sz="2000" b="1" dirty="0"/>
              <a:t>A.D.</a:t>
            </a:r>
          </a:p>
        </p:txBody>
      </p:sp>
      <p:cxnSp>
        <p:nvCxnSpPr>
          <p:cNvPr id="60" name="Straight Connector 59"/>
          <p:cNvCxnSpPr/>
          <p:nvPr/>
        </p:nvCxnSpPr>
        <p:spPr>
          <a:xfrm rot="5400000">
            <a:off x="4305300" y="4914900"/>
            <a:ext cx="14478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3771900" y="27051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5181600" y="3886200"/>
            <a:ext cx="1299574" cy="338554"/>
          </a:xfrm>
          <a:prstGeom prst="rect">
            <a:avLst/>
          </a:prstGeom>
          <a:noFill/>
        </p:spPr>
        <p:txBody>
          <a:bodyPr wrap="square" rtlCol="0">
            <a:spAutoFit/>
          </a:bodyPr>
          <a:lstStyle/>
          <a:p>
            <a:r>
              <a:rPr lang="en-US" sz="1600" b="1" dirty="0"/>
              <a:t>  Verses 7-11</a:t>
            </a:r>
          </a:p>
        </p:txBody>
      </p:sp>
      <p:sp>
        <p:nvSpPr>
          <p:cNvPr id="50" name="TextBox 49"/>
          <p:cNvSpPr txBox="1"/>
          <p:nvPr/>
        </p:nvSpPr>
        <p:spPr>
          <a:xfrm>
            <a:off x="1371600" y="1447800"/>
            <a:ext cx="1968692" cy="369332"/>
          </a:xfrm>
          <a:prstGeom prst="rect">
            <a:avLst/>
          </a:prstGeom>
          <a:noFill/>
        </p:spPr>
        <p:txBody>
          <a:bodyPr wrap="square" rtlCol="0">
            <a:spAutoFit/>
          </a:bodyPr>
          <a:lstStyle/>
          <a:p>
            <a:r>
              <a:rPr lang="en-US" dirty="0">
                <a:solidFill>
                  <a:srgbClr val="FFFF00"/>
                </a:solidFill>
                <a:latin typeface="Arial Black" pitchFamily="34" charset="0"/>
              </a:rPr>
              <a:t>Introduction</a:t>
            </a:r>
          </a:p>
        </p:txBody>
      </p:sp>
      <p:sp>
        <p:nvSpPr>
          <p:cNvPr id="51" name="TextBox 50"/>
          <p:cNvSpPr txBox="1"/>
          <p:nvPr/>
        </p:nvSpPr>
        <p:spPr>
          <a:xfrm>
            <a:off x="3429000" y="1447800"/>
            <a:ext cx="1976283" cy="584775"/>
          </a:xfrm>
          <a:prstGeom prst="rect">
            <a:avLst/>
          </a:prstGeom>
          <a:noFill/>
        </p:spPr>
        <p:txBody>
          <a:bodyPr wrap="square" rtlCol="0">
            <a:spAutoFit/>
          </a:bodyPr>
          <a:lstStyle/>
          <a:p>
            <a:r>
              <a:rPr lang="en-US" sz="1600" dirty="0">
                <a:latin typeface="Arial Black" pitchFamily="34" charset="0"/>
              </a:rPr>
              <a:t> </a:t>
            </a:r>
            <a:r>
              <a:rPr lang="en-US" sz="1600" dirty="0">
                <a:solidFill>
                  <a:srgbClr val="FFFF00"/>
                </a:solidFill>
                <a:latin typeface="Arial Black" pitchFamily="34" charset="0"/>
              </a:rPr>
              <a:t>Walk in Truth</a:t>
            </a:r>
          </a:p>
          <a:p>
            <a:r>
              <a:rPr lang="en-US" sz="1600" dirty="0">
                <a:solidFill>
                  <a:srgbClr val="FFFF00"/>
                </a:solidFill>
                <a:latin typeface="Arial Black" pitchFamily="34" charset="0"/>
              </a:rPr>
              <a:t>    and Love</a:t>
            </a:r>
          </a:p>
        </p:txBody>
      </p:sp>
      <p:sp>
        <p:nvSpPr>
          <p:cNvPr id="53" name="TextBox 52"/>
          <p:cNvSpPr txBox="1"/>
          <p:nvPr/>
        </p:nvSpPr>
        <p:spPr>
          <a:xfrm>
            <a:off x="5257800" y="1447800"/>
            <a:ext cx="1976938" cy="584775"/>
          </a:xfrm>
          <a:prstGeom prst="rect">
            <a:avLst/>
          </a:prstGeom>
          <a:noFill/>
        </p:spPr>
        <p:txBody>
          <a:bodyPr wrap="square" rtlCol="0">
            <a:spAutoFit/>
          </a:bodyPr>
          <a:lstStyle/>
          <a:p>
            <a:r>
              <a:rPr lang="en-US" sz="1600" dirty="0">
                <a:solidFill>
                  <a:srgbClr val="FFFF00"/>
                </a:solidFill>
                <a:latin typeface="Arial Black" pitchFamily="34" charset="0"/>
              </a:rPr>
              <a:t> Stand Against </a:t>
            </a:r>
          </a:p>
          <a:p>
            <a:r>
              <a:rPr lang="en-US" sz="1600" dirty="0">
                <a:solidFill>
                  <a:srgbClr val="FFFF00"/>
                </a:solidFill>
                <a:latin typeface="Arial Black" pitchFamily="34" charset="0"/>
              </a:rPr>
              <a:t>        Error</a:t>
            </a:r>
          </a:p>
        </p:txBody>
      </p:sp>
      <p:sp>
        <p:nvSpPr>
          <p:cNvPr id="54" name="TextBox 53"/>
          <p:cNvSpPr txBox="1"/>
          <p:nvPr/>
        </p:nvSpPr>
        <p:spPr>
          <a:xfrm>
            <a:off x="7239000" y="1447800"/>
            <a:ext cx="1437701" cy="369332"/>
          </a:xfrm>
          <a:prstGeom prst="rect">
            <a:avLst/>
          </a:prstGeom>
          <a:noFill/>
        </p:spPr>
        <p:txBody>
          <a:bodyPr wrap="none" rtlCol="0">
            <a:spAutoFit/>
          </a:bodyPr>
          <a:lstStyle/>
          <a:p>
            <a:r>
              <a:rPr lang="en-US" sz="1600" dirty="0">
                <a:solidFill>
                  <a:srgbClr val="FFFF00"/>
                </a:solidFill>
                <a:latin typeface="Arial Black" pitchFamily="34" charset="0"/>
              </a:rPr>
              <a:t>Conclusio</a:t>
            </a:r>
            <a:r>
              <a:rPr lang="en-US" dirty="0">
                <a:solidFill>
                  <a:srgbClr val="FFFF00"/>
                </a:solidFill>
                <a:latin typeface="Arial Black" pitchFamily="34" charset="0"/>
              </a:rPr>
              <a:t>n</a:t>
            </a:r>
          </a:p>
        </p:txBody>
      </p:sp>
      <p:sp>
        <p:nvSpPr>
          <p:cNvPr id="55" name="TextBox 54"/>
          <p:cNvSpPr txBox="1"/>
          <p:nvPr/>
        </p:nvSpPr>
        <p:spPr>
          <a:xfrm>
            <a:off x="0" y="4343400"/>
            <a:ext cx="1067921" cy="369332"/>
          </a:xfrm>
          <a:prstGeom prst="rect">
            <a:avLst/>
          </a:prstGeom>
          <a:noFill/>
        </p:spPr>
        <p:txBody>
          <a:bodyPr wrap="none" rtlCol="0">
            <a:spAutoFit/>
          </a:bodyPr>
          <a:lstStyle/>
          <a:p>
            <a:r>
              <a:rPr lang="en-US" dirty="0"/>
              <a:t>Emphasis</a:t>
            </a:r>
          </a:p>
        </p:txBody>
      </p:sp>
      <p:sp>
        <p:nvSpPr>
          <p:cNvPr id="57" name="TextBox 56"/>
          <p:cNvSpPr txBox="1"/>
          <p:nvPr/>
        </p:nvSpPr>
        <p:spPr>
          <a:xfrm>
            <a:off x="0" y="4724400"/>
            <a:ext cx="1066800" cy="369332"/>
          </a:xfrm>
          <a:prstGeom prst="rect">
            <a:avLst/>
          </a:prstGeom>
          <a:noFill/>
        </p:spPr>
        <p:txBody>
          <a:bodyPr wrap="square" rtlCol="0">
            <a:spAutoFit/>
          </a:bodyPr>
          <a:lstStyle/>
          <a:p>
            <a:r>
              <a:rPr lang="en-US" dirty="0"/>
              <a:t>       Tone</a:t>
            </a:r>
          </a:p>
        </p:txBody>
      </p:sp>
      <p:sp>
        <p:nvSpPr>
          <p:cNvPr id="58" name="TextBox 57"/>
          <p:cNvSpPr txBox="1"/>
          <p:nvPr/>
        </p:nvSpPr>
        <p:spPr>
          <a:xfrm>
            <a:off x="0" y="5181600"/>
            <a:ext cx="1219200" cy="584775"/>
          </a:xfrm>
          <a:prstGeom prst="rect">
            <a:avLst/>
          </a:prstGeom>
          <a:noFill/>
        </p:spPr>
        <p:txBody>
          <a:bodyPr wrap="square" rtlCol="0">
            <a:spAutoFit/>
          </a:bodyPr>
          <a:lstStyle/>
          <a:p>
            <a:r>
              <a:rPr lang="en-US" sz="1600" dirty="0"/>
              <a:t>    Personal </a:t>
            </a:r>
          </a:p>
          <a:p>
            <a:r>
              <a:rPr lang="en-US" sz="1600" dirty="0"/>
              <a:t>      Touch</a:t>
            </a:r>
          </a:p>
        </p:txBody>
      </p:sp>
      <p:sp>
        <p:nvSpPr>
          <p:cNvPr id="59" name="TextBox 58"/>
          <p:cNvSpPr txBox="1"/>
          <p:nvPr/>
        </p:nvSpPr>
        <p:spPr>
          <a:xfrm>
            <a:off x="152400" y="5715000"/>
            <a:ext cx="833883" cy="369332"/>
          </a:xfrm>
          <a:prstGeom prst="rect">
            <a:avLst/>
          </a:prstGeom>
          <a:noFill/>
        </p:spPr>
        <p:txBody>
          <a:bodyPr wrap="none" rtlCol="0">
            <a:spAutoFit/>
          </a:bodyPr>
          <a:lstStyle/>
          <a:p>
            <a:r>
              <a:rPr lang="en-US" dirty="0"/>
              <a:t>Theme</a:t>
            </a:r>
          </a:p>
        </p:txBody>
      </p:sp>
      <p:sp>
        <p:nvSpPr>
          <p:cNvPr id="61" name="TextBox 60"/>
          <p:cNvSpPr txBox="1"/>
          <p:nvPr/>
        </p:nvSpPr>
        <p:spPr>
          <a:xfrm>
            <a:off x="152400" y="6096000"/>
            <a:ext cx="943579" cy="646331"/>
          </a:xfrm>
          <a:prstGeom prst="rect">
            <a:avLst/>
          </a:prstGeom>
          <a:noFill/>
        </p:spPr>
        <p:txBody>
          <a:bodyPr wrap="square" rtlCol="0">
            <a:spAutoFit/>
          </a:bodyPr>
          <a:lstStyle/>
          <a:p>
            <a:r>
              <a:rPr lang="en-US" b="1" dirty="0"/>
              <a:t>    </a:t>
            </a:r>
            <a:r>
              <a:rPr lang="en-US" sz="1600" b="1" dirty="0"/>
              <a:t>Key</a:t>
            </a:r>
          </a:p>
          <a:p>
            <a:r>
              <a:rPr lang="en-US" b="1" dirty="0"/>
              <a:t>  </a:t>
            </a:r>
            <a:r>
              <a:rPr lang="en-US" sz="1600" b="1" dirty="0"/>
              <a:t>Verses</a:t>
            </a:r>
          </a:p>
        </p:txBody>
      </p:sp>
      <p:cxnSp>
        <p:nvCxnSpPr>
          <p:cNvPr id="64" name="Straight Connector 63"/>
          <p:cNvCxnSpPr/>
          <p:nvPr/>
        </p:nvCxnSpPr>
        <p:spPr>
          <a:xfrm rot="5400000">
            <a:off x="6438900" y="5219700"/>
            <a:ext cx="9906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1447800" y="4267200"/>
            <a:ext cx="3610680" cy="369332"/>
          </a:xfrm>
          <a:prstGeom prst="rect">
            <a:avLst/>
          </a:prstGeom>
          <a:noFill/>
        </p:spPr>
        <p:txBody>
          <a:bodyPr wrap="square" rtlCol="0">
            <a:spAutoFit/>
          </a:bodyPr>
          <a:lstStyle/>
          <a:p>
            <a:r>
              <a:rPr lang="en-US" dirty="0"/>
              <a:t>Encouragement to love and affirm</a:t>
            </a:r>
          </a:p>
        </p:txBody>
      </p:sp>
      <p:sp>
        <p:nvSpPr>
          <p:cNvPr id="68" name="TextBox 67"/>
          <p:cNvSpPr txBox="1"/>
          <p:nvPr/>
        </p:nvSpPr>
        <p:spPr>
          <a:xfrm>
            <a:off x="5334000" y="4267200"/>
            <a:ext cx="2832057" cy="369332"/>
          </a:xfrm>
          <a:prstGeom prst="rect">
            <a:avLst/>
          </a:prstGeom>
          <a:noFill/>
        </p:spPr>
        <p:txBody>
          <a:bodyPr wrap="none" rtlCol="0">
            <a:spAutoFit/>
          </a:bodyPr>
          <a:lstStyle/>
          <a:p>
            <a:r>
              <a:rPr lang="en-US" dirty="0"/>
              <a:t>Exhortation to be discerning</a:t>
            </a:r>
          </a:p>
        </p:txBody>
      </p:sp>
      <p:sp>
        <p:nvSpPr>
          <p:cNvPr id="69" name="TextBox 68"/>
          <p:cNvSpPr txBox="1"/>
          <p:nvPr/>
        </p:nvSpPr>
        <p:spPr>
          <a:xfrm>
            <a:off x="1371600" y="4724400"/>
            <a:ext cx="1295400" cy="369332"/>
          </a:xfrm>
          <a:prstGeom prst="rect">
            <a:avLst/>
          </a:prstGeom>
          <a:noFill/>
        </p:spPr>
        <p:txBody>
          <a:bodyPr wrap="square" rtlCol="0">
            <a:spAutoFit/>
          </a:bodyPr>
          <a:lstStyle/>
          <a:p>
            <a:r>
              <a:rPr lang="en-US" dirty="0"/>
              <a:t>     Gracious</a:t>
            </a:r>
          </a:p>
        </p:txBody>
      </p:sp>
      <p:sp>
        <p:nvSpPr>
          <p:cNvPr id="70" name="TextBox 69"/>
          <p:cNvSpPr txBox="1"/>
          <p:nvPr/>
        </p:nvSpPr>
        <p:spPr>
          <a:xfrm>
            <a:off x="3429000" y="4724400"/>
            <a:ext cx="1392779" cy="369332"/>
          </a:xfrm>
          <a:prstGeom prst="rect">
            <a:avLst/>
          </a:prstGeom>
          <a:noFill/>
        </p:spPr>
        <p:txBody>
          <a:bodyPr wrap="square" rtlCol="0">
            <a:spAutoFit/>
          </a:bodyPr>
          <a:lstStyle/>
          <a:p>
            <a:r>
              <a:rPr lang="en-US" dirty="0"/>
              <a:t>Concerned</a:t>
            </a:r>
          </a:p>
        </p:txBody>
      </p:sp>
      <p:sp>
        <p:nvSpPr>
          <p:cNvPr id="72" name="TextBox 71"/>
          <p:cNvSpPr txBox="1"/>
          <p:nvPr/>
        </p:nvSpPr>
        <p:spPr>
          <a:xfrm>
            <a:off x="5410200" y="4724400"/>
            <a:ext cx="1143000" cy="369332"/>
          </a:xfrm>
          <a:prstGeom prst="rect">
            <a:avLst/>
          </a:prstGeom>
          <a:noFill/>
        </p:spPr>
        <p:txBody>
          <a:bodyPr wrap="square" rtlCol="0">
            <a:spAutoFit/>
          </a:bodyPr>
          <a:lstStyle/>
          <a:p>
            <a:r>
              <a:rPr lang="en-US" dirty="0"/>
              <a:t>  Strong</a:t>
            </a:r>
          </a:p>
        </p:txBody>
      </p:sp>
      <p:sp>
        <p:nvSpPr>
          <p:cNvPr id="74" name="TextBox 73"/>
          <p:cNvSpPr txBox="1"/>
          <p:nvPr/>
        </p:nvSpPr>
        <p:spPr>
          <a:xfrm>
            <a:off x="7162800" y="4724400"/>
            <a:ext cx="756938" cy="369332"/>
          </a:xfrm>
          <a:prstGeom prst="rect">
            <a:avLst/>
          </a:prstGeom>
          <a:noFill/>
        </p:spPr>
        <p:txBody>
          <a:bodyPr wrap="none" rtlCol="0">
            <a:spAutoFit/>
          </a:bodyPr>
          <a:lstStyle/>
          <a:p>
            <a:r>
              <a:rPr lang="en-US" dirty="0"/>
              <a:t>Warm</a:t>
            </a:r>
          </a:p>
        </p:txBody>
      </p:sp>
      <p:sp>
        <p:nvSpPr>
          <p:cNvPr id="76" name="TextBox 75"/>
          <p:cNvSpPr txBox="1"/>
          <p:nvPr/>
        </p:nvSpPr>
        <p:spPr>
          <a:xfrm>
            <a:off x="1295400" y="5105400"/>
            <a:ext cx="1599797" cy="646331"/>
          </a:xfrm>
          <a:prstGeom prst="rect">
            <a:avLst/>
          </a:prstGeom>
          <a:noFill/>
        </p:spPr>
        <p:txBody>
          <a:bodyPr wrap="square" rtlCol="0">
            <a:spAutoFit/>
          </a:bodyPr>
          <a:lstStyle/>
          <a:p>
            <a:r>
              <a:rPr lang="en-US" i="1" dirty="0"/>
              <a:t>“I love you”</a:t>
            </a:r>
            <a:br>
              <a:rPr lang="en-US" i="1" dirty="0"/>
            </a:br>
            <a:r>
              <a:rPr lang="en-US" dirty="0"/>
              <a:t>(implied, v. 1)</a:t>
            </a:r>
          </a:p>
        </p:txBody>
      </p:sp>
      <p:sp>
        <p:nvSpPr>
          <p:cNvPr id="78" name="TextBox 77"/>
          <p:cNvSpPr txBox="1"/>
          <p:nvPr/>
        </p:nvSpPr>
        <p:spPr>
          <a:xfrm>
            <a:off x="3200400" y="5181600"/>
            <a:ext cx="1854789" cy="369332"/>
          </a:xfrm>
          <a:prstGeom prst="rect">
            <a:avLst/>
          </a:prstGeom>
          <a:noFill/>
        </p:spPr>
        <p:txBody>
          <a:bodyPr wrap="square" rtlCol="0">
            <a:spAutoFit/>
          </a:bodyPr>
          <a:lstStyle/>
          <a:p>
            <a:r>
              <a:rPr lang="en-US" i="1" dirty="0"/>
              <a:t>“I ask you” (v. 5)</a:t>
            </a:r>
          </a:p>
        </p:txBody>
      </p:sp>
      <p:sp>
        <p:nvSpPr>
          <p:cNvPr id="79" name="TextBox 78"/>
          <p:cNvSpPr txBox="1"/>
          <p:nvPr/>
        </p:nvSpPr>
        <p:spPr>
          <a:xfrm>
            <a:off x="5029200" y="5181600"/>
            <a:ext cx="2099305" cy="369332"/>
          </a:xfrm>
          <a:prstGeom prst="rect">
            <a:avLst/>
          </a:prstGeom>
          <a:noFill/>
        </p:spPr>
        <p:txBody>
          <a:bodyPr wrap="square" rtlCol="0">
            <a:spAutoFit/>
          </a:bodyPr>
          <a:lstStyle/>
          <a:p>
            <a:r>
              <a:rPr lang="en-US" i="1" dirty="0"/>
              <a:t>“I warn you” (v. 8)</a:t>
            </a:r>
          </a:p>
        </p:txBody>
      </p:sp>
      <p:sp>
        <p:nvSpPr>
          <p:cNvPr id="80" name="TextBox 79"/>
          <p:cNvSpPr txBox="1"/>
          <p:nvPr/>
        </p:nvSpPr>
        <p:spPr>
          <a:xfrm>
            <a:off x="6858000" y="5105400"/>
            <a:ext cx="1768330" cy="646331"/>
          </a:xfrm>
          <a:prstGeom prst="rect">
            <a:avLst/>
          </a:prstGeom>
          <a:noFill/>
        </p:spPr>
        <p:txBody>
          <a:bodyPr wrap="square" rtlCol="0">
            <a:spAutoFit/>
          </a:bodyPr>
          <a:lstStyle/>
          <a:p>
            <a:r>
              <a:rPr lang="en-US" dirty="0"/>
              <a:t>“</a:t>
            </a:r>
            <a:r>
              <a:rPr lang="en-US" i="1" dirty="0"/>
              <a:t>I hope to come</a:t>
            </a:r>
          </a:p>
          <a:p>
            <a:r>
              <a:rPr lang="en-US" i="1" dirty="0"/>
              <a:t>   to you</a:t>
            </a:r>
            <a:r>
              <a:rPr lang="en-US" dirty="0"/>
              <a:t>” (v.12) </a:t>
            </a:r>
          </a:p>
        </p:txBody>
      </p:sp>
      <p:sp>
        <p:nvSpPr>
          <p:cNvPr id="81" name="TextBox 80"/>
          <p:cNvSpPr txBox="1"/>
          <p:nvPr/>
        </p:nvSpPr>
        <p:spPr>
          <a:xfrm>
            <a:off x="2209800" y="5791200"/>
            <a:ext cx="5257800" cy="369332"/>
          </a:xfrm>
          <a:prstGeom prst="rect">
            <a:avLst/>
          </a:prstGeom>
          <a:noFill/>
        </p:spPr>
        <p:txBody>
          <a:bodyPr wrap="square" rtlCol="0">
            <a:spAutoFit/>
          </a:bodyPr>
          <a:lstStyle/>
          <a:p>
            <a:r>
              <a:rPr lang="en-US" dirty="0"/>
              <a:t>  Loving others within the limits that truth allows </a:t>
            </a:r>
          </a:p>
        </p:txBody>
      </p:sp>
      <p:sp>
        <p:nvSpPr>
          <p:cNvPr id="85" name="TextBox 84"/>
          <p:cNvSpPr txBox="1"/>
          <p:nvPr/>
        </p:nvSpPr>
        <p:spPr>
          <a:xfrm>
            <a:off x="3505200" y="6172200"/>
            <a:ext cx="1752600" cy="369332"/>
          </a:xfrm>
          <a:prstGeom prst="rect">
            <a:avLst/>
          </a:prstGeom>
          <a:noFill/>
        </p:spPr>
        <p:txBody>
          <a:bodyPr wrap="square" rtlCol="0">
            <a:spAutoFit/>
          </a:bodyPr>
          <a:lstStyle/>
          <a:p>
            <a:r>
              <a:rPr lang="en-US" dirty="0"/>
              <a:t>          Verses 5-6</a:t>
            </a:r>
          </a:p>
        </p:txBody>
      </p:sp>
      <p:sp>
        <p:nvSpPr>
          <p:cNvPr id="86" name="TextBox 85"/>
          <p:cNvSpPr txBox="1"/>
          <p:nvPr/>
        </p:nvSpPr>
        <p:spPr>
          <a:xfrm>
            <a:off x="1295400" y="2286000"/>
            <a:ext cx="2200498" cy="923330"/>
          </a:xfrm>
          <a:prstGeom prst="rect">
            <a:avLst/>
          </a:prstGeom>
          <a:noFill/>
        </p:spPr>
        <p:txBody>
          <a:bodyPr wrap="square" rtlCol="0">
            <a:spAutoFit/>
          </a:bodyPr>
          <a:lstStyle/>
          <a:p>
            <a:pPr>
              <a:buFont typeface="Arial" pitchFamily="34" charset="0"/>
              <a:buChar char="•"/>
            </a:pPr>
            <a:r>
              <a:rPr lang="en-US" dirty="0"/>
              <a:t>Greeting</a:t>
            </a:r>
          </a:p>
          <a:p>
            <a:pPr>
              <a:buFont typeface="Arial" pitchFamily="34" charset="0"/>
              <a:buChar char="•"/>
            </a:pPr>
            <a:r>
              <a:rPr lang="en-US" dirty="0"/>
              <a:t>Affirmation</a:t>
            </a:r>
          </a:p>
          <a:p>
            <a:pPr>
              <a:buFont typeface="Arial" pitchFamily="34" charset="0"/>
              <a:buChar char="•"/>
            </a:pPr>
            <a:r>
              <a:rPr lang="en-US" dirty="0"/>
              <a:t>Encouragement</a:t>
            </a:r>
          </a:p>
        </p:txBody>
      </p:sp>
      <p:sp>
        <p:nvSpPr>
          <p:cNvPr id="87" name="TextBox 86"/>
          <p:cNvSpPr txBox="1"/>
          <p:nvPr/>
        </p:nvSpPr>
        <p:spPr>
          <a:xfrm>
            <a:off x="3200400" y="2286000"/>
            <a:ext cx="2589860" cy="1077218"/>
          </a:xfrm>
          <a:prstGeom prst="rect">
            <a:avLst/>
          </a:prstGeom>
          <a:noFill/>
        </p:spPr>
        <p:txBody>
          <a:bodyPr wrap="square" rtlCol="0">
            <a:spAutoFit/>
          </a:bodyPr>
          <a:lstStyle/>
          <a:p>
            <a:pPr>
              <a:buFont typeface="Arial" pitchFamily="34" charset="0"/>
              <a:buChar char="•"/>
            </a:pPr>
            <a:r>
              <a:rPr lang="en-US" sz="1600" dirty="0"/>
              <a:t>The “Lady’s “children</a:t>
            </a:r>
          </a:p>
          <a:p>
            <a:pPr>
              <a:buFont typeface="Arial" pitchFamily="34" charset="0"/>
              <a:buChar char="•"/>
            </a:pPr>
            <a:r>
              <a:rPr lang="en-US" sz="1600" dirty="0"/>
              <a:t>The lady herself</a:t>
            </a:r>
          </a:p>
          <a:p>
            <a:pPr>
              <a:buFont typeface="Arial" pitchFamily="34" charset="0"/>
              <a:buChar char="•"/>
            </a:pPr>
            <a:r>
              <a:rPr lang="en-US" sz="1600" dirty="0"/>
              <a:t>Love one another</a:t>
            </a:r>
          </a:p>
          <a:p>
            <a:pPr>
              <a:buFont typeface="Arial" pitchFamily="34" charset="0"/>
              <a:buChar char="•"/>
            </a:pPr>
            <a:r>
              <a:rPr lang="en-US" sz="1600" dirty="0"/>
              <a:t>Walk in obedience</a:t>
            </a:r>
          </a:p>
        </p:txBody>
      </p:sp>
      <p:sp>
        <p:nvSpPr>
          <p:cNvPr id="88" name="TextBox 87"/>
          <p:cNvSpPr txBox="1"/>
          <p:nvPr/>
        </p:nvSpPr>
        <p:spPr>
          <a:xfrm>
            <a:off x="5105400" y="2286000"/>
            <a:ext cx="2057400" cy="1569660"/>
          </a:xfrm>
          <a:prstGeom prst="rect">
            <a:avLst/>
          </a:prstGeom>
          <a:noFill/>
        </p:spPr>
        <p:txBody>
          <a:bodyPr wrap="square" rtlCol="0">
            <a:spAutoFit/>
          </a:bodyPr>
          <a:lstStyle/>
          <a:p>
            <a:pPr>
              <a:buFont typeface="Arial" pitchFamily="34" charset="0"/>
              <a:buChar char="•"/>
            </a:pPr>
            <a:r>
              <a:rPr lang="en-US" sz="1600" dirty="0"/>
              <a:t>The circumstance</a:t>
            </a:r>
          </a:p>
          <a:p>
            <a:r>
              <a:rPr lang="en-US" sz="1600" dirty="0"/>
              <a:t>(many deceivers)</a:t>
            </a:r>
          </a:p>
          <a:p>
            <a:pPr>
              <a:buFont typeface="Arial" pitchFamily="34" charset="0"/>
              <a:buChar char="•"/>
            </a:pPr>
            <a:r>
              <a:rPr lang="en-US" sz="1600" dirty="0"/>
              <a:t>The warning….</a:t>
            </a:r>
            <a:br>
              <a:rPr lang="en-US" sz="1600" dirty="0"/>
            </a:br>
            <a:r>
              <a:rPr lang="en-US" sz="1600" dirty="0"/>
              <a:t>“Watch yourselves!”</a:t>
            </a:r>
          </a:p>
          <a:p>
            <a:pPr>
              <a:buFont typeface="Arial" pitchFamily="34" charset="0"/>
              <a:buChar char="•"/>
            </a:pPr>
            <a:r>
              <a:rPr lang="en-US" sz="1600" dirty="0"/>
              <a:t>The instruction ---strong but necessary</a:t>
            </a:r>
          </a:p>
        </p:txBody>
      </p:sp>
      <p:sp>
        <p:nvSpPr>
          <p:cNvPr id="90" name="TextBox 89"/>
          <p:cNvSpPr txBox="1"/>
          <p:nvPr/>
        </p:nvSpPr>
        <p:spPr>
          <a:xfrm>
            <a:off x="7315200" y="2286000"/>
            <a:ext cx="1067343" cy="646331"/>
          </a:xfrm>
          <a:prstGeom prst="rect">
            <a:avLst/>
          </a:prstGeom>
          <a:noFill/>
        </p:spPr>
        <p:txBody>
          <a:bodyPr wrap="none" rtlCol="0">
            <a:spAutoFit/>
          </a:bodyPr>
          <a:lstStyle/>
          <a:p>
            <a:pPr>
              <a:buFont typeface="Arial" pitchFamily="34" charset="0"/>
              <a:buChar char="•"/>
            </a:pPr>
            <a:r>
              <a:rPr lang="en-US" dirty="0"/>
              <a:t>Personal</a:t>
            </a:r>
          </a:p>
          <a:p>
            <a:pPr>
              <a:buFont typeface="Arial" pitchFamily="34" charset="0"/>
              <a:buChar char="•"/>
            </a:pPr>
            <a:r>
              <a:rPr lang="en-US" dirty="0"/>
              <a:t>Farewell</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3 John</a:t>
            </a:r>
          </a:p>
        </p:txBody>
      </p:sp>
      <p:sp>
        <p:nvSpPr>
          <p:cNvPr id="3" name="Content Placeholder 2"/>
          <p:cNvSpPr>
            <a:spLocks noGrp="1"/>
          </p:cNvSpPr>
          <p:nvPr>
            <p:ph idx="1"/>
          </p:nvPr>
        </p:nvSpPr>
        <p:spPr>
          <a:xfrm>
            <a:off x="914400" y="1447800"/>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Modified From God's Masterwork - Swindoll</a:t>
            </a:r>
          </a:p>
        </p:txBody>
      </p:sp>
      <p:cxnSp>
        <p:nvCxnSpPr>
          <p:cNvPr id="5" name="Straight Connector 4"/>
          <p:cNvCxnSpPr/>
          <p:nvPr/>
        </p:nvCxnSpPr>
        <p:spPr>
          <a:xfrm rot="5400000">
            <a:off x="-114300" y="2857500"/>
            <a:ext cx="28956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277100" y="2705100"/>
            <a:ext cx="27432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762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3914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219200" y="6553200"/>
            <a:ext cx="74676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51054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4102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flipV="1">
            <a:off x="1143000" y="4495800"/>
            <a:ext cx="2743200" cy="369332"/>
          </a:xfrm>
          <a:prstGeom prst="rect">
            <a:avLst/>
          </a:prstGeom>
          <a:noFill/>
        </p:spPr>
        <p:txBody>
          <a:bodyPr wrap="square" rtlCol="0">
            <a:spAutoFit/>
          </a:bodyPr>
          <a:lstStyle/>
          <a:p>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1371600" y="3886200"/>
            <a:ext cx="1371600" cy="369332"/>
          </a:xfrm>
          <a:prstGeom prst="rect">
            <a:avLst/>
          </a:prstGeom>
          <a:noFill/>
        </p:spPr>
        <p:txBody>
          <a:bodyPr wrap="square" rtlCol="0">
            <a:spAutoFit/>
          </a:bodyPr>
          <a:lstStyle/>
          <a:p>
            <a:r>
              <a:rPr lang="en-US" dirty="0"/>
              <a:t>    </a:t>
            </a:r>
            <a:r>
              <a:rPr lang="en-US" sz="1600" b="1" dirty="0"/>
              <a:t>Verses 1-8</a:t>
            </a:r>
          </a:p>
        </p:txBody>
      </p:sp>
      <p:sp>
        <p:nvSpPr>
          <p:cNvPr id="132" name="TextBox 131"/>
          <p:cNvSpPr txBox="1"/>
          <p:nvPr/>
        </p:nvSpPr>
        <p:spPr>
          <a:xfrm>
            <a:off x="1676400" y="4038600"/>
            <a:ext cx="1676400" cy="369332"/>
          </a:xfrm>
          <a:prstGeom prst="rect">
            <a:avLst/>
          </a:prstGeom>
          <a:noFill/>
        </p:spPr>
        <p:txBody>
          <a:bodyPr wrap="square" rtlCol="0">
            <a:spAutoFit/>
          </a:bodyPr>
          <a:lstStyle/>
          <a:p>
            <a:r>
              <a:rPr lang="en-US" dirty="0"/>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cxnSp>
        <p:nvCxnSpPr>
          <p:cNvPr id="40" name="Straight Connector 39"/>
          <p:cNvCxnSpPr/>
          <p:nvPr/>
        </p:nvCxnSpPr>
        <p:spPr>
          <a:xfrm rot="5400000">
            <a:off x="1714500" y="27813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1219200" y="4267200"/>
            <a:ext cx="7315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0" y="46482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0" y="58674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448300" y="27813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3352800" y="3886200"/>
            <a:ext cx="1219200" cy="338554"/>
          </a:xfrm>
          <a:prstGeom prst="rect">
            <a:avLst/>
          </a:prstGeom>
          <a:noFill/>
        </p:spPr>
        <p:txBody>
          <a:bodyPr wrap="square" rtlCol="0">
            <a:spAutoFit/>
          </a:bodyPr>
          <a:lstStyle/>
          <a:p>
            <a:r>
              <a:rPr lang="en-US" sz="1600" b="1" dirty="0"/>
              <a:t>Verses 9-11</a:t>
            </a:r>
          </a:p>
        </p:txBody>
      </p:sp>
      <p:sp>
        <p:nvSpPr>
          <p:cNvPr id="52" name="TextBox 51"/>
          <p:cNvSpPr txBox="1"/>
          <p:nvPr/>
        </p:nvSpPr>
        <p:spPr>
          <a:xfrm>
            <a:off x="6858000" y="3886200"/>
            <a:ext cx="1676400" cy="338554"/>
          </a:xfrm>
          <a:prstGeom prst="rect">
            <a:avLst/>
          </a:prstGeom>
          <a:noFill/>
        </p:spPr>
        <p:txBody>
          <a:bodyPr wrap="square" rtlCol="0">
            <a:spAutoFit/>
          </a:bodyPr>
          <a:lstStyle/>
          <a:p>
            <a:r>
              <a:rPr lang="en-US" sz="1600" dirty="0"/>
              <a:t>     </a:t>
            </a:r>
            <a:r>
              <a:rPr lang="en-US" sz="1600" b="1" dirty="0"/>
              <a:t>Verses 13-14</a:t>
            </a:r>
          </a:p>
        </p:txBody>
      </p:sp>
      <p:cxnSp>
        <p:nvCxnSpPr>
          <p:cNvPr id="104" name="Straight Connector 103"/>
          <p:cNvCxnSpPr/>
          <p:nvPr/>
        </p:nvCxnSpPr>
        <p:spPr>
          <a:xfrm rot="5400000">
            <a:off x="2209800" y="5105400"/>
            <a:ext cx="1524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152400" y="1524000"/>
            <a:ext cx="838200" cy="707886"/>
          </a:xfrm>
          <a:prstGeom prst="rect">
            <a:avLst/>
          </a:prstGeom>
          <a:noFill/>
        </p:spPr>
        <p:txBody>
          <a:bodyPr wrap="square" rtlCol="0">
            <a:spAutoFit/>
          </a:bodyPr>
          <a:lstStyle/>
          <a:p>
            <a:r>
              <a:rPr lang="en-US" sz="2000" b="1" dirty="0"/>
              <a:t> 90</a:t>
            </a:r>
          </a:p>
          <a:p>
            <a:r>
              <a:rPr lang="en-US" sz="2000" b="1" dirty="0"/>
              <a:t>A.D.</a:t>
            </a:r>
          </a:p>
        </p:txBody>
      </p:sp>
      <p:cxnSp>
        <p:nvCxnSpPr>
          <p:cNvPr id="48" name="Straight Connector 47"/>
          <p:cNvCxnSpPr/>
          <p:nvPr/>
        </p:nvCxnSpPr>
        <p:spPr>
          <a:xfrm rot="5400000">
            <a:off x="3619500" y="27813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5257800" y="3886200"/>
            <a:ext cx="1143000" cy="338554"/>
          </a:xfrm>
          <a:prstGeom prst="rect">
            <a:avLst/>
          </a:prstGeom>
          <a:noFill/>
        </p:spPr>
        <p:txBody>
          <a:bodyPr wrap="square" rtlCol="0">
            <a:spAutoFit/>
          </a:bodyPr>
          <a:lstStyle/>
          <a:p>
            <a:r>
              <a:rPr lang="en-US" sz="1600" b="1" dirty="0"/>
              <a:t>    Verse 12</a:t>
            </a:r>
          </a:p>
        </p:txBody>
      </p:sp>
      <p:sp>
        <p:nvSpPr>
          <p:cNvPr id="51" name="TextBox 50"/>
          <p:cNvSpPr txBox="1"/>
          <p:nvPr/>
        </p:nvSpPr>
        <p:spPr>
          <a:xfrm>
            <a:off x="228600" y="4343400"/>
            <a:ext cx="635430" cy="369332"/>
          </a:xfrm>
          <a:prstGeom prst="rect">
            <a:avLst/>
          </a:prstGeom>
          <a:noFill/>
        </p:spPr>
        <p:txBody>
          <a:bodyPr wrap="square" rtlCol="0">
            <a:spAutoFit/>
          </a:bodyPr>
          <a:lstStyle/>
          <a:p>
            <a:r>
              <a:rPr lang="en-US" b="1" dirty="0"/>
              <a:t>Tone</a:t>
            </a:r>
          </a:p>
        </p:txBody>
      </p:sp>
      <p:sp>
        <p:nvSpPr>
          <p:cNvPr id="53" name="TextBox 52"/>
          <p:cNvSpPr txBox="1"/>
          <p:nvPr/>
        </p:nvSpPr>
        <p:spPr>
          <a:xfrm>
            <a:off x="-71410" y="4724400"/>
            <a:ext cx="1747810" cy="338554"/>
          </a:xfrm>
          <a:prstGeom prst="rect">
            <a:avLst/>
          </a:prstGeom>
          <a:noFill/>
        </p:spPr>
        <p:txBody>
          <a:bodyPr wrap="square" rtlCol="0">
            <a:spAutoFit/>
          </a:bodyPr>
          <a:lstStyle/>
          <a:p>
            <a:r>
              <a:rPr lang="en-US" sz="1600" b="1" dirty="0"/>
              <a:t>Relationships</a:t>
            </a:r>
          </a:p>
        </p:txBody>
      </p:sp>
      <p:cxnSp>
        <p:nvCxnSpPr>
          <p:cNvPr id="59" name="Straight Connector 58"/>
          <p:cNvCxnSpPr/>
          <p:nvPr/>
        </p:nvCxnSpPr>
        <p:spPr>
          <a:xfrm rot="5400000">
            <a:off x="4076700" y="5067300"/>
            <a:ext cx="16002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1524000" y="4343400"/>
            <a:ext cx="1371600" cy="369332"/>
          </a:xfrm>
          <a:prstGeom prst="rect">
            <a:avLst/>
          </a:prstGeom>
          <a:noFill/>
        </p:spPr>
        <p:txBody>
          <a:bodyPr wrap="square" rtlCol="0">
            <a:spAutoFit/>
          </a:bodyPr>
          <a:lstStyle/>
          <a:p>
            <a:r>
              <a:rPr lang="en-US" b="1" dirty="0"/>
              <a:t>Confirming</a:t>
            </a:r>
          </a:p>
        </p:txBody>
      </p:sp>
      <p:sp>
        <p:nvSpPr>
          <p:cNvPr id="63" name="TextBox 62"/>
          <p:cNvSpPr txBox="1"/>
          <p:nvPr/>
        </p:nvSpPr>
        <p:spPr>
          <a:xfrm>
            <a:off x="3276600" y="4343400"/>
            <a:ext cx="1524000" cy="369332"/>
          </a:xfrm>
          <a:prstGeom prst="rect">
            <a:avLst/>
          </a:prstGeom>
          <a:noFill/>
        </p:spPr>
        <p:txBody>
          <a:bodyPr wrap="square" rtlCol="0">
            <a:spAutoFit/>
          </a:bodyPr>
          <a:lstStyle/>
          <a:p>
            <a:r>
              <a:rPr lang="en-US" b="1" dirty="0"/>
              <a:t>Denunciating</a:t>
            </a:r>
          </a:p>
        </p:txBody>
      </p:sp>
      <p:sp>
        <p:nvSpPr>
          <p:cNvPr id="64" name="TextBox 63"/>
          <p:cNvSpPr txBox="1"/>
          <p:nvPr/>
        </p:nvSpPr>
        <p:spPr>
          <a:xfrm>
            <a:off x="5181600" y="4343400"/>
            <a:ext cx="2209800" cy="369332"/>
          </a:xfrm>
          <a:prstGeom prst="rect">
            <a:avLst/>
          </a:prstGeom>
          <a:noFill/>
        </p:spPr>
        <p:txBody>
          <a:bodyPr wrap="square" rtlCol="0">
            <a:spAutoFit/>
          </a:bodyPr>
          <a:lstStyle/>
          <a:p>
            <a:r>
              <a:rPr lang="en-US" dirty="0"/>
              <a:t>                    </a:t>
            </a:r>
            <a:r>
              <a:rPr lang="en-US" b="1" dirty="0"/>
              <a:t>Endorsing</a:t>
            </a:r>
          </a:p>
        </p:txBody>
      </p:sp>
      <p:sp>
        <p:nvSpPr>
          <p:cNvPr id="65" name="TextBox 64"/>
          <p:cNvSpPr txBox="1"/>
          <p:nvPr/>
        </p:nvSpPr>
        <p:spPr>
          <a:xfrm>
            <a:off x="1371600" y="4724400"/>
            <a:ext cx="1524000" cy="369332"/>
          </a:xfrm>
          <a:prstGeom prst="rect">
            <a:avLst/>
          </a:prstGeom>
          <a:noFill/>
        </p:spPr>
        <p:txBody>
          <a:bodyPr wrap="square" rtlCol="0">
            <a:spAutoFit/>
          </a:bodyPr>
          <a:lstStyle/>
          <a:p>
            <a:r>
              <a:rPr lang="en-US" b="1" dirty="0"/>
              <a:t>  To the truth</a:t>
            </a:r>
          </a:p>
        </p:txBody>
      </p:sp>
      <p:sp>
        <p:nvSpPr>
          <p:cNvPr id="66" name="TextBox 65"/>
          <p:cNvSpPr txBox="1"/>
          <p:nvPr/>
        </p:nvSpPr>
        <p:spPr>
          <a:xfrm>
            <a:off x="2971800" y="4724400"/>
            <a:ext cx="2485846" cy="369332"/>
          </a:xfrm>
          <a:prstGeom prst="rect">
            <a:avLst/>
          </a:prstGeom>
          <a:noFill/>
        </p:spPr>
        <p:txBody>
          <a:bodyPr wrap="square" rtlCol="0">
            <a:spAutoFit/>
          </a:bodyPr>
          <a:lstStyle/>
          <a:p>
            <a:r>
              <a:rPr lang="en-US" b="1" dirty="0"/>
              <a:t>W/other Christians</a:t>
            </a:r>
          </a:p>
        </p:txBody>
      </p:sp>
      <p:sp>
        <p:nvSpPr>
          <p:cNvPr id="67" name="TextBox 66"/>
          <p:cNvSpPr txBox="1"/>
          <p:nvPr/>
        </p:nvSpPr>
        <p:spPr>
          <a:xfrm>
            <a:off x="6096000" y="4724400"/>
            <a:ext cx="1905000" cy="369332"/>
          </a:xfrm>
          <a:prstGeom prst="rect">
            <a:avLst/>
          </a:prstGeom>
          <a:noFill/>
        </p:spPr>
        <p:txBody>
          <a:bodyPr wrap="square" rtlCol="0">
            <a:spAutoFit/>
          </a:bodyPr>
          <a:lstStyle/>
          <a:p>
            <a:r>
              <a:rPr lang="en-US" b="1" dirty="0"/>
              <a:t> In the world</a:t>
            </a:r>
          </a:p>
        </p:txBody>
      </p:sp>
      <p:sp>
        <p:nvSpPr>
          <p:cNvPr id="68" name="TextBox 67"/>
          <p:cNvSpPr txBox="1"/>
          <p:nvPr/>
        </p:nvSpPr>
        <p:spPr>
          <a:xfrm>
            <a:off x="0" y="5105400"/>
            <a:ext cx="1219200" cy="338554"/>
          </a:xfrm>
          <a:prstGeom prst="rect">
            <a:avLst/>
          </a:prstGeom>
          <a:noFill/>
        </p:spPr>
        <p:txBody>
          <a:bodyPr wrap="square" rtlCol="0">
            <a:spAutoFit/>
          </a:bodyPr>
          <a:lstStyle/>
          <a:p>
            <a:r>
              <a:rPr lang="en-US" sz="1600" b="1" dirty="0"/>
              <a:t>   Emphasis</a:t>
            </a:r>
          </a:p>
        </p:txBody>
      </p:sp>
      <p:sp>
        <p:nvSpPr>
          <p:cNvPr id="74" name="TextBox 73"/>
          <p:cNvSpPr txBox="1"/>
          <p:nvPr/>
        </p:nvSpPr>
        <p:spPr>
          <a:xfrm>
            <a:off x="1371600" y="5105400"/>
            <a:ext cx="1447800" cy="369332"/>
          </a:xfrm>
          <a:prstGeom prst="rect">
            <a:avLst/>
          </a:prstGeom>
          <a:noFill/>
        </p:spPr>
        <p:txBody>
          <a:bodyPr wrap="square" rtlCol="0">
            <a:spAutoFit/>
          </a:bodyPr>
          <a:lstStyle/>
          <a:p>
            <a:r>
              <a:rPr lang="en-US" b="1" dirty="0"/>
              <a:t>    Keep it up!</a:t>
            </a:r>
          </a:p>
        </p:txBody>
      </p:sp>
      <p:sp>
        <p:nvSpPr>
          <p:cNvPr id="76" name="TextBox 75"/>
          <p:cNvSpPr txBox="1"/>
          <p:nvPr/>
        </p:nvSpPr>
        <p:spPr>
          <a:xfrm>
            <a:off x="3429000" y="5105400"/>
            <a:ext cx="1295400" cy="369332"/>
          </a:xfrm>
          <a:prstGeom prst="rect">
            <a:avLst/>
          </a:prstGeom>
          <a:noFill/>
        </p:spPr>
        <p:txBody>
          <a:bodyPr wrap="square" rtlCol="0">
            <a:spAutoFit/>
          </a:bodyPr>
          <a:lstStyle/>
          <a:p>
            <a:r>
              <a:rPr lang="en-US" b="1" dirty="0"/>
              <a:t>   Stop it!</a:t>
            </a:r>
          </a:p>
        </p:txBody>
      </p:sp>
      <p:sp>
        <p:nvSpPr>
          <p:cNvPr id="78" name="TextBox 77"/>
          <p:cNvSpPr txBox="1"/>
          <p:nvPr/>
        </p:nvSpPr>
        <p:spPr>
          <a:xfrm>
            <a:off x="5638800" y="5105400"/>
            <a:ext cx="1905000" cy="369332"/>
          </a:xfrm>
          <a:prstGeom prst="rect">
            <a:avLst/>
          </a:prstGeom>
          <a:noFill/>
        </p:spPr>
        <p:txBody>
          <a:bodyPr wrap="square" rtlCol="0">
            <a:spAutoFit/>
          </a:bodyPr>
          <a:lstStyle/>
          <a:p>
            <a:r>
              <a:rPr lang="en-US" dirty="0"/>
              <a:t>       </a:t>
            </a:r>
            <a:r>
              <a:rPr lang="en-US" b="1" dirty="0"/>
              <a:t>Good for you!</a:t>
            </a:r>
          </a:p>
        </p:txBody>
      </p:sp>
      <p:sp>
        <p:nvSpPr>
          <p:cNvPr id="79" name="TextBox 78"/>
          <p:cNvSpPr txBox="1"/>
          <p:nvPr/>
        </p:nvSpPr>
        <p:spPr>
          <a:xfrm>
            <a:off x="1524000" y="1447800"/>
            <a:ext cx="1692348" cy="646331"/>
          </a:xfrm>
          <a:prstGeom prst="rect">
            <a:avLst/>
          </a:prstGeom>
          <a:noFill/>
        </p:spPr>
        <p:txBody>
          <a:bodyPr wrap="square" rtlCol="0">
            <a:spAutoFit/>
          </a:bodyPr>
          <a:lstStyle/>
          <a:p>
            <a:r>
              <a:rPr lang="en-US" b="1" dirty="0">
                <a:solidFill>
                  <a:srgbClr val="FFFF00"/>
                </a:solidFill>
                <a:latin typeface="Arial Narrow" pitchFamily="34" charset="0"/>
              </a:rPr>
              <a:t>Encouragement</a:t>
            </a:r>
          </a:p>
          <a:p>
            <a:r>
              <a:rPr lang="en-US" b="1" dirty="0">
                <a:solidFill>
                  <a:srgbClr val="FFFF00"/>
                </a:solidFill>
                <a:latin typeface="Arial Narrow" pitchFamily="34" charset="0"/>
              </a:rPr>
              <a:t>      of Gaius</a:t>
            </a:r>
          </a:p>
        </p:txBody>
      </p:sp>
      <p:sp>
        <p:nvSpPr>
          <p:cNvPr id="80" name="TextBox 79"/>
          <p:cNvSpPr txBox="1"/>
          <p:nvPr/>
        </p:nvSpPr>
        <p:spPr>
          <a:xfrm>
            <a:off x="3429000" y="1447800"/>
            <a:ext cx="1433406" cy="646331"/>
          </a:xfrm>
          <a:prstGeom prst="rect">
            <a:avLst/>
          </a:prstGeom>
          <a:noFill/>
        </p:spPr>
        <p:txBody>
          <a:bodyPr wrap="square" rtlCol="0">
            <a:spAutoFit/>
          </a:bodyPr>
          <a:lstStyle/>
          <a:p>
            <a:r>
              <a:rPr lang="en-US" b="1" dirty="0">
                <a:solidFill>
                  <a:srgbClr val="FFFF00"/>
                </a:solidFill>
                <a:latin typeface="Arial Narrow" pitchFamily="34" charset="0"/>
              </a:rPr>
              <a:t>Confrontation</a:t>
            </a:r>
          </a:p>
          <a:p>
            <a:r>
              <a:rPr lang="en-US" b="1" dirty="0">
                <a:solidFill>
                  <a:srgbClr val="FFFF00"/>
                </a:solidFill>
                <a:latin typeface="Arial Narrow" pitchFamily="34" charset="0"/>
              </a:rPr>
              <a:t>of Diotrephes</a:t>
            </a:r>
          </a:p>
        </p:txBody>
      </p:sp>
      <p:sp>
        <p:nvSpPr>
          <p:cNvPr id="85" name="TextBox 84"/>
          <p:cNvSpPr txBox="1"/>
          <p:nvPr/>
        </p:nvSpPr>
        <p:spPr>
          <a:xfrm>
            <a:off x="5410200" y="1447800"/>
            <a:ext cx="1524000" cy="646331"/>
          </a:xfrm>
          <a:prstGeom prst="rect">
            <a:avLst/>
          </a:prstGeom>
          <a:noFill/>
        </p:spPr>
        <p:txBody>
          <a:bodyPr wrap="square" rtlCol="0">
            <a:spAutoFit/>
          </a:bodyPr>
          <a:lstStyle/>
          <a:p>
            <a:r>
              <a:rPr lang="en-US" b="1" dirty="0">
                <a:solidFill>
                  <a:srgbClr val="FFFF00"/>
                </a:solidFill>
                <a:latin typeface="Arial Narrow" pitchFamily="34" charset="0"/>
              </a:rPr>
              <a:t>Affirmation</a:t>
            </a:r>
          </a:p>
          <a:p>
            <a:r>
              <a:rPr lang="en-US" b="1" dirty="0">
                <a:solidFill>
                  <a:srgbClr val="FFFF00"/>
                </a:solidFill>
                <a:latin typeface="Arial Narrow" pitchFamily="34" charset="0"/>
              </a:rPr>
              <a:t>of Demetrius</a:t>
            </a:r>
          </a:p>
        </p:txBody>
      </p:sp>
      <p:sp>
        <p:nvSpPr>
          <p:cNvPr id="90" name="TextBox 89"/>
          <p:cNvSpPr txBox="1"/>
          <p:nvPr/>
        </p:nvSpPr>
        <p:spPr>
          <a:xfrm>
            <a:off x="0" y="5486400"/>
            <a:ext cx="1183144" cy="338554"/>
          </a:xfrm>
          <a:prstGeom prst="rect">
            <a:avLst/>
          </a:prstGeom>
          <a:noFill/>
        </p:spPr>
        <p:txBody>
          <a:bodyPr wrap="square" rtlCol="0">
            <a:spAutoFit/>
          </a:bodyPr>
          <a:lstStyle/>
          <a:p>
            <a:r>
              <a:rPr lang="en-US" sz="1600" b="1" dirty="0"/>
              <a:t> Paraphrase</a:t>
            </a:r>
          </a:p>
        </p:txBody>
      </p:sp>
      <p:cxnSp>
        <p:nvCxnSpPr>
          <p:cNvPr id="91" name="Straight Connector 90"/>
          <p:cNvCxnSpPr/>
          <p:nvPr/>
        </p:nvCxnSpPr>
        <p:spPr>
          <a:xfrm>
            <a:off x="0" y="60960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4" name="TextBox 93"/>
          <p:cNvSpPr txBox="1"/>
          <p:nvPr/>
        </p:nvSpPr>
        <p:spPr>
          <a:xfrm>
            <a:off x="1161059" y="5334000"/>
            <a:ext cx="2191741" cy="584775"/>
          </a:xfrm>
          <a:prstGeom prst="rect">
            <a:avLst/>
          </a:prstGeom>
          <a:noFill/>
        </p:spPr>
        <p:txBody>
          <a:bodyPr wrap="square" rtlCol="0">
            <a:spAutoFit/>
          </a:bodyPr>
          <a:lstStyle/>
          <a:p>
            <a:r>
              <a:rPr lang="en-US" sz="1600" i="1" dirty="0"/>
              <a:t>   </a:t>
            </a:r>
            <a:r>
              <a:rPr lang="en-US" sz="1600" b="1" i="1" dirty="0"/>
              <a:t>“I love you, and I</a:t>
            </a:r>
          </a:p>
          <a:p>
            <a:r>
              <a:rPr lang="en-US" sz="1600" b="1" i="1" dirty="0"/>
              <a:t> pray for you” (v.1-2)</a:t>
            </a:r>
          </a:p>
        </p:txBody>
      </p:sp>
      <p:sp>
        <p:nvSpPr>
          <p:cNvPr id="96" name="TextBox 95"/>
          <p:cNvSpPr txBox="1"/>
          <p:nvPr/>
        </p:nvSpPr>
        <p:spPr>
          <a:xfrm>
            <a:off x="3048000" y="5334000"/>
            <a:ext cx="1896314" cy="584775"/>
          </a:xfrm>
          <a:prstGeom prst="rect">
            <a:avLst/>
          </a:prstGeom>
          <a:noFill/>
        </p:spPr>
        <p:txBody>
          <a:bodyPr wrap="square" rtlCol="0">
            <a:spAutoFit/>
          </a:bodyPr>
          <a:lstStyle/>
          <a:p>
            <a:r>
              <a:rPr lang="en-US" sz="1600" b="1" i="1" dirty="0"/>
              <a:t>“I call attention</a:t>
            </a:r>
          </a:p>
          <a:p>
            <a:r>
              <a:rPr lang="en-US" sz="1600" b="1" i="1" dirty="0"/>
              <a:t>to your deeds (v.10</a:t>
            </a:r>
            <a:r>
              <a:rPr lang="en-US" sz="1600" i="1" dirty="0"/>
              <a:t>)</a:t>
            </a:r>
          </a:p>
        </p:txBody>
      </p:sp>
      <p:sp>
        <p:nvSpPr>
          <p:cNvPr id="105" name="TextBox 104"/>
          <p:cNvSpPr txBox="1"/>
          <p:nvPr/>
        </p:nvSpPr>
        <p:spPr>
          <a:xfrm>
            <a:off x="4800600" y="5410200"/>
            <a:ext cx="3824801" cy="369332"/>
          </a:xfrm>
          <a:prstGeom prst="rect">
            <a:avLst/>
          </a:prstGeom>
          <a:noFill/>
        </p:spPr>
        <p:txBody>
          <a:bodyPr wrap="square" rtlCol="0">
            <a:spAutoFit/>
          </a:bodyPr>
          <a:lstStyle/>
          <a:p>
            <a:r>
              <a:rPr lang="en-US" dirty="0"/>
              <a:t>     </a:t>
            </a:r>
            <a:r>
              <a:rPr lang="en-US" sz="1600" b="1" dirty="0"/>
              <a:t>“</a:t>
            </a:r>
            <a:r>
              <a:rPr lang="en-US" sz="1600" b="1" i="1" dirty="0"/>
              <a:t>I hear good things about him</a:t>
            </a:r>
            <a:r>
              <a:rPr lang="en-US" sz="1600" b="1" dirty="0"/>
              <a:t>.” </a:t>
            </a:r>
            <a:r>
              <a:rPr lang="en-US" sz="1600" b="1" i="1" dirty="0"/>
              <a:t>(v.12</a:t>
            </a:r>
            <a:r>
              <a:rPr lang="en-US" sz="1600" b="1" dirty="0"/>
              <a:t>)</a:t>
            </a:r>
          </a:p>
        </p:txBody>
      </p:sp>
      <p:sp>
        <p:nvSpPr>
          <p:cNvPr id="106" name="TextBox 105"/>
          <p:cNvSpPr txBox="1"/>
          <p:nvPr/>
        </p:nvSpPr>
        <p:spPr>
          <a:xfrm>
            <a:off x="304800" y="5791200"/>
            <a:ext cx="768159" cy="338554"/>
          </a:xfrm>
          <a:prstGeom prst="rect">
            <a:avLst/>
          </a:prstGeom>
          <a:noFill/>
        </p:spPr>
        <p:txBody>
          <a:bodyPr wrap="square" rtlCol="0">
            <a:spAutoFit/>
          </a:bodyPr>
          <a:lstStyle/>
          <a:p>
            <a:r>
              <a:rPr lang="en-US" sz="1600" b="1" dirty="0"/>
              <a:t>Theme</a:t>
            </a:r>
          </a:p>
        </p:txBody>
      </p:sp>
      <p:sp>
        <p:nvSpPr>
          <p:cNvPr id="107" name="TextBox 106"/>
          <p:cNvSpPr txBox="1"/>
          <p:nvPr/>
        </p:nvSpPr>
        <p:spPr>
          <a:xfrm>
            <a:off x="2895600" y="5791200"/>
            <a:ext cx="4419427" cy="369332"/>
          </a:xfrm>
          <a:prstGeom prst="rect">
            <a:avLst/>
          </a:prstGeom>
          <a:noFill/>
        </p:spPr>
        <p:txBody>
          <a:bodyPr wrap="square" rtlCol="0">
            <a:spAutoFit/>
          </a:bodyPr>
          <a:lstStyle/>
          <a:p>
            <a:r>
              <a:rPr lang="en-US" b="1" dirty="0"/>
              <a:t>Holding to the truth with a loving attitude</a:t>
            </a:r>
          </a:p>
        </p:txBody>
      </p:sp>
      <p:sp>
        <p:nvSpPr>
          <p:cNvPr id="108" name="TextBox 107"/>
          <p:cNvSpPr txBox="1"/>
          <p:nvPr/>
        </p:nvSpPr>
        <p:spPr>
          <a:xfrm>
            <a:off x="381000" y="6096000"/>
            <a:ext cx="654153" cy="615553"/>
          </a:xfrm>
          <a:prstGeom prst="rect">
            <a:avLst/>
          </a:prstGeom>
          <a:noFill/>
        </p:spPr>
        <p:txBody>
          <a:bodyPr wrap="square" rtlCol="0">
            <a:spAutoFit/>
          </a:bodyPr>
          <a:lstStyle/>
          <a:p>
            <a:r>
              <a:rPr lang="en-US" b="1" dirty="0"/>
              <a:t>  </a:t>
            </a:r>
            <a:r>
              <a:rPr lang="en-US" sz="1600" b="1" dirty="0"/>
              <a:t>Key</a:t>
            </a:r>
          </a:p>
          <a:p>
            <a:r>
              <a:rPr lang="en-US" sz="1600" b="1" dirty="0"/>
              <a:t>Verse</a:t>
            </a:r>
          </a:p>
        </p:txBody>
      </p:sp>
      <p:sp>
        <p:nvSpPr>
          <p:cNvPr id="109" name="TextBox 108"/>
          <p:cNvSpPr txBox="1"/>
          <p:nvPr/>
        </p:nvSpPr>
        <p:spPr>
          <a:xfrm>
            <a:off x="1295400" y="6019801"/>
            <a:ext cx="7315200" cy="584775"/>
          </a:xfrm>
          <a:prstGeom prst="rect">
            <a:avLst/>
          </a:prstGeom>
          <a:noFill/>
        </p:spPr>
        <p:txBody>
          <a:bodyPr wrap="square" rtlCol="0">
            <a:spAutoFit/>
          </a:bodyPr>
          <a:lstStyle/>
          <a:p>
            <a:r>
              <a:rPr lang="en-US" sz="1600" i="1" dirty="0"/>
              <a:t>“</a:t>
            </a:r>
            <a:r>
              <a:rPr lang="en-US" sz="1600" b="1" i="1" dirty="0"/>
              <a:t>Beloved, do not imitate what is evil, but what is good.  The one who does good is of God; the one who does evil has not seen God.” (v.11)  </a:t>
            </a:r>
          </a:p>
        </p:txBody>
      </p:sp>
      <p:sp>
        <p:nvSpPr>
          <p:cNvPr id="111" name="TextBox 110"/>
          <p:cNvSpPr txBox="1"/>
          <p:nvPr/>
        </p:nvSpPr>
        <p:spPr>
          <a:xfrm>
            <a:off x="7315200" y="1447800"/>
            <a:ext cx="1215397" cy="369332"/>
          </a:xfrm>
          <a:prstGeom prst="rect">
            <a:avLst/>
          </a:prstGeom>
          <a:noFill/>
        </p:spPr>
        <p:txBody>
          <a:bodyPr wrap="none" rtlCol="0">
            <a:spAutoFit/>
          </a:bodyPr>
          <a:lstStyle/>
          <a:p>
            <a:r>
              <a:rPr lang="en-US" b="1" dirty="0">
                <a:solidFill>
                  <a:srgbClr val="FFFF00"/>
                </a:solidFill>
                <a:latin typeface="Arial Narrow" pitchFamily="34" charset="0"/>
              </a:rPr>
              <a:t>Conclusion</a:t>
            </a:r>
          </a:p>
        </p:txBody>
      </p:sp>
      <p:sp>
        <p:nvSpPr>
          <p:cNvPr id="112" name="TextBox 111"/>
          <p:cNvSpPr txBox="1"/>
          <p:nvPr/>
        </p:nvSpPr>
        <p:spPr>
          <a:xfrm>
            <a:off x="1524000" y="2133600"/>
            <a:ext cx="1422684" cy="1477328"/>
          </a:xfrm>
          <a:prstGeom prst="rect">
            <a:avLst/>
          </a:prstGeom>
          <a:noFill/>
        </p:spPr>
        <p:txBody>
          <a:bodyPr wrap="square" rtlCol="0">
            <a:spAutoFit/>
          </a:bodyPr>
          <a:lstStyle/>
          <a:p>
            <a:pPr>
              <a:buFont typeface="Arial" pitchFamily="34" charset="0"/>
              <a:buChar char="•"/>
            </a:pPr>
            <a:r>
              <a:rPr lang="en-US" dirty="0"/>
              <a:t>Sickly (?)</a:t>
            </a:r>
          </a:p>
          <a:p>
            <a:pPr>
              <a:buFont typeface="Arial" pitchFamily="34" charset="0"/>
              <a:buChar char="•"/>
            </a:pPr>
            <a:r>
              <a:rPr lang="en-US" dirty="0"/>
              <a:t>Obedient</a:t>
            </a:r>
          </a:p>
          <a:p>
            <a:pPr>
              <a:buFont typeface="Arial" pitchFamily="34" charset="0"/>
              <a:buChar char="•"/>
            </a:pPr>
            <a:r>
              <a:rPr lang="en-US" dirty="0"/>
              <a:t>Hospitable</a:t>
            </a:r>
          </a:p>
          <a:p>
            <a:pPr>
              <a:buFont typeface="Arial" pitchFamily="34" charset="0"/>
              <a:buChar char="•"/>
            </a:pPr>
            <a:r>
              <a:rPr lang="en-US" dirty="0"/>
              <a:t>Loving</a:t>
            </a:r>
          </a:p>
          <a:p>
            <a:pPr>
              <a:buFont typeface="Arial" pitchFamily="34" charset="0"/>
              <a:buChar char="•"/>
            </a:pPr>
            <a:r>
              <a:rPr lang="en-US" dirty="0"/>
              <a:t>Supportive</a:t>
            </a:r>
          </a:p>
        </p:txBody>
      </p:sp>
      <p:sp>
        <p:nvSpPr>
          <p:cNvPr id="113" name="TextBox 112"/>
          <p:cNvSpPr txBox="1"/>
          <p:nvPr/>
        </p:nvSpPr>
        <p:spPr>
          <a:xfrm>
            <a:off x="3124200" y="2133600"/>
            <a:ext cx="2133600" cy="1477328"/>
          </a:xfrm>
          <a:prstGeom prst="rect">
            <a:avLst/>
          </a:prstGeom>
          <a:noFill/>
        </p:spPr>
        <p:txBody>
          <a:bodyPr wrap="square" rtlCol="0">
            <a:spAutoFit/>
          </a:bodyPr>
          <a:lstStyle/>
          <a:p>
            <a:pPr>
              <a:buFont typeface="Arial" pitchFamily="34" charset="0"/>
              <a:buChar char="•"/>
            </a:pPr>
            <a:r>
              <a:rPr lang="en-US" dirty="0"/>
              <a:t>Proud</a:t>
            </a:r>
          </a:p>
          <a:p>
            <a:pPr>
              <a:buFont typeface="Arial" pitchFamily="34" charset="0"/>
              <a:buChar char="•"/>
            </a:pPr>
            <a:r>
              <a:rPr lang="en-US" dirty="0"/>
              <a:t>Rigid &amp; negative</a:t>
            </a:r>
          </a:p>
          <a:p>
            <a:pPr>
              <a:buFont typeface="Arial" pitchFamily="34" charset="0"/>
              <a:buChar char="•"/>
            </a:pPr>
            <a:r>
              <a:rPr lang="en-US" dirty="0"/>
              <a:t>Accusing</a:t>
            </a:r>
          </a:p>
          <a:p>
            <a:pPr>
              <a:buFont typeface="Arial" pitchFamily="34" charset="0"/>
              <a:buChar char="•"/>
            </a:pPr>
            <a:r>
              <a:rPr lang="en-US" dirty="0"/>
              <a:t>“Church boss” </a:t>
            </a:r>
          </a:p>
          <a:p>
            <a:r>
              <a:rPr lang="en-US" dirty="0"/>
              <a:t>      complex</a:t>
            </a:r>
          </a:p>
        </p:txBody>
      </p:sp>
      <p:sp>
        <p:nvSpPr>
          <p:cNvPr id="114" name="TextBox 113"/>
          <p:cNvSpPr txBox="1"/>
          <p:nvPr/>
        </p:nvSpPr>
        <p:spPr>
          <a:xfrm>
            <a:off x="5334000" y="2133600"/>
            <a:ext cx="1356462" cy="1754326"/>
          </a:xfrm>
          <a:prstGeom prst="rect">
            <a:avLst/>
          </a:prstGeom>
          <a:noFill/>
        </p:spPr>
        <p:txBody>
          <a:bodyPr wrap="none" rtlCol="0">
            <a:spAutoFit/>
          </a:bodyPr>
          <a:lstStyle/>
          <a:p>
            <a:pPr>
              <a:buFont typeface="Arial" pitchFamily="34" charset="0"/>
              <a:buChar char="•"/>
            </a:pPr>
            <a:r>
              <a:rPr lang="en-US" dirty="0"/>
              <a:t>Good </a:t>
            </a:r>
            <a:br>
              <a:rPr lang="en-US" dirty="0"/>
            </a:br>
            <a:r>
              <a:rPr lang="en-US" dirty="0"/>
              <a:t>testimony</a:t>
            </a:r>
          </a:p>
          <a:p>
            <a:pPr>
              <a:buFont typeface="Arial" pitchFamily="34" charset="0"/>
              <a:buChar char="•"/>
            </a:pPr>
            <a:r>
              <a:rPr lang="en-US" dirty="0"/>
              <a:t>Community</a:t>
            </a:r>
          </a:p>
          <a:p>
            <a:pPr>
              <a:buFont typeface="Arial" pitchFamily="34" charset="0"/>
              <a:buChar char="•"/>
            </a:pPr>
            <a:r>
              <a:rPr lang="en-US" dirty="0"/>
              <a:t>Scriptures</a:t>
            </a:r>
          </a:p>
          <a:p>
            <a:pPr>
              <a:buFont typeface="Arial" pitchFamily="34" charset="0"/>
              <a:buChar char="•"/>
            </a:pPr>
            <a:r>
              <a:rPr lang="en-US" dirty="0"/>
              <a:t>John</a:t>
            </a:r>
          </a:p>
          <a:p>
            <a:endParaRPr lang="en-US" dirty="0"/>
          </a:p>
        </p:txBody>
      </p:sp>
      <p:sp>
        <p:nvSpPr>
          <p:cNvPr id="116" name="TextBox 115"/>
          <p:cNvSpPr txBox="1"/>
          <p:nvPr/>
        </p:nvSpPr>
        <p:spPr>
          <a:xfrm>
            <a:off x="6934200" y="2133600"/>
            <a:ext cx="1702183" cy="1477328"/>
          </a:xfrm>
          <a:prstGeom prst="rect">
            <a:avLst/>
          </a:prstGeom>
          <a:noFill/>
        </p:spPr>
        <p:txBody>
          <a:bodyPr wrap="square" rtlCol="0">
            <a:spAutoFit/>
          </a:bodyPr>
          <a:lstStyle/>
          <a:p>
            <a:pPr>
              <a:buFont typeface="Arial" pitchFamily="34" charset="0"/>
              <a:buChar char="•"/>
            </a:pPr>
            <a:r>
              <a:rPr lang="en-US" dirty="0"/>
              <a:t>   Letter is</a:t>
            </a:r>
          </a:p>
          <a:p>
            <a:r>
              <a:rPr lang="en-US" dirty="0"/>
              <a:t>abbreviated</a:t>
            </a:r>
          </a:p>
          <a:p>
            <a:pPr>
              <a:buFont typeface="Arial" pitchFamily="34" charset="0"/>
              <a:buChar char="•"/>
            </a:pPr>
            <a:r>
              <a:rPr lang="en-US" dirty="0"/>
              <a:t>John hopes </a:t>
            </a:r>
          </a:p>
          <a:p>
            <a:r>
              <a:rPr lang="en-US" dirty="0"/>
              <a:t>     to visit</a:t>
            </a:r>
          </a:p>
          <a:p>
            <a:pPr>
              <a:buFont typeface="Arial" pitchFamily="34" charset="0"/>
              <a:buChar char="•"/>
            </a:pPr>
            <a:r>
              <a:rPr lang="en-US" dirty="0"/>
              <a:t>Shalom</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Jude</a:t>
            </a:r>
          </a:p>
        </p:txBody>
      </p:sp>
      <p:sp>
        <p:nvSpPr>
          <p:cNvPr id="3" name="Content Placeholder 2"/>
          <p:cNvSpPr>
            <a:spLocks noGrp="1"/>
          </p:cNvSpPr>
          <p:nvPr>
            <p:ph idx="1"/>
          </p:nvPr>
        </p:nvSpPr>
        <p:spPr>
          <a:xfrm>
            <a:off x="914400" y="1447800"/>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Modified From God's Masterwork - Swindoll</a:t>
            </a:r>
          </a:p>
        </p:txBody>
      </p:sp>
      <p:cxnSp>
        <p:nvCxnSpPr>
          <p:cNvPr id="5" name="Straight Connector 4"/>
          <p:cNvCxnSpPr/>
          <p:nvPr/>
        </p:nvCxnSpPr>
        <p:spPr>
          <a:xfrm rot="5400000">
            <a:off x="-266700" y="2781300"/>
            <a:ext cx="28956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239000" y="2667000"/>
            <a:ext cx="2819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4267200"/>
            <a:ext cx="3124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762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3914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66800" y="6553200"/>
            <a:ext cx="74676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51816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7150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flipV="1">
            <a:off x="1143000" y="4255532"/>
            <a:ext cx="2743200" cy="369332"/>
          </a:xfrm>
          <a:prstGeom prst="rect">
            <a:avLst/>
          </a:prstGeom>
          <a:noFill/>
        </p:spPr>
        <p:txBody>
          <a:bodyPr wrap="square" rtlCol="0">
            <a:spAutoFit/>
          </a:bodyPr>
          <a:lstStyle/>
          <a:p>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1066800" y="3886200"/>
            <a:ext cx="2514600" cy="369332"/>
          </a:xfrm>
          <a:prstGeom prst="rect">
            <a:avLst/>
          </a:prstGeom>
          <a:noFill/>
        </p:spPr>
        <p:txBody>
          <a:bodyPr wrap="square" rtlCol="0">
            <a:spAutoFit/>
          </a:bodyPr>
          <a:lstStyle/>
          <a:p>
            <a:r>
              <a:rPr lang="en-US" dirty="0"/>
              <a:t>        </a:t>
            </a:r>
            <a:r>
              <a:rPr lang="en-US" sz="1600" b="1" dirty="0"/>
              <a:t>Verses 1-4</a:t>
            </a:r>
          </a:p>
        </p:txBody>
      </p:sp>
      <p:sp>
        <p:nvSpPr>
          <p:cNvPr id="132" name="TextBox 131"/>
          <p:cNvSpPr txBox="1"/>
          <p:nvPr/>
        </p:nvSpPr>
        <p:spPr>
          <a:xfrm>
            <a:off x="1066800" y="4038600"/>
            <a:ext cx="2286000" cy="369332"/>
          </a:xfrm>
          <a:prstGeom prst="rect">
            <a:avLst/>
          </a:prstGeom>
          <a:noFill/>
        </p:spPr>
        <p:txBody>
          <a:bodyPr wrap="square" rtlCol="0">
            <a:spAutoFit/>
          </a:bodyPr>
          <a:lstStyle/>
          <a:p>
            <a:r>
              <a:rPr lang="en-US" dirty="0"/>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cxnSp>
        <p:nvCxnSpPr>
          <p:cNvPr id="40" name="Straight Connector 39"/>
          <p:cNvCxnSpPr/>
          <p:nvPr/>
        </p:nvCxnSpPr>
        <p:spPr>
          <a:xfrm rot="5400000">
            <a:off x="1790700" y="27051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4191000" y="4267200"/>
            <a:ext cx="4343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0" y="47244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0" y="61722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524500" y="27813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3048000" y="3886200"/>
            <a:ext cx="3505200" cy="338554"/>
          </a:xfrm>
          <a:prstGeom prst="rect">
            <a:avLst/>
          </a:prstGeom>
          <a:noFill/>
        </p:spPr>
        <p:txBody>
          <a:bodyPr wrap="square" rtlCol="0">
            <a:spAutoFit/>
          </a:bodyPr>
          <a:lstStyle/>
          <a:p>
            <a:r>
              <a:rPr lang="en-US" sz="1600" b="1" dirty="0"/>
              <a:t>    Verses 5-16</a:t>
            </a:r>
          </a:p>
        </p:txBody>
      </p:sp>
      <p:sp>
        <p:nvSpPr>
          <p:cNvPr id="52" name="TextBox 51"/>
          <p:cNvSpPr txBox="1"/>
          <p:nvPr/>
        </p:nvSpPr>
        <p:spPr>
          <a:xfrm>
            <a:off x="6858000" y="3886200"/>
            <a:ext cx="1676400" cy="338554"/>
          </a:xfrm>
          <a:prstGeom prst="rect">
            <a:avLst/>
          </a:prstGeom>
          <a:noFill/>
        </p:spPr>
        <p:txBody>
          <a:bodyPr wrap="square" rtlCol="0">
            <a:spAutoFit/>
          </a:bodyPr>
          <a:lstStyle/>
          <a:p>
            <a:r>
              <a:rPr lang="en-US" sz="1600" dirty="0"/>
              <a:t>     </a:t>
            </a:r>
            <a:r>
              <a:rPr lang="en-US" sz="1600" b="1" dirty="0"/>
              <a:t>Verses 24-25</a:t>
            </a:r>
          </a:p>
        </p:txBody>
      </p:sp>
      <p:cxnSp>
        <p:nvCxnSpPr>
          <p:cNvPr id="104" name="Straight Connector 103"/>
          <p:cNvCxnSpPr/>
          <p:nvPr/>
        </p:nvCxnSpPr>
        <p:spPr>
          <a:xfrm rot="5400000">
            <a:off x="2324100" y="4991100"/>
            <a:ext cx="14478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0" y="1524000"/>
            <a:ext cx="864736" cy="707886"/>
          </a:xfrm>
          <a:prstGeom prst="rect">
            <a:avLst/>
          </a:prstGeom>
          <a:noFill/>
        </p:spPr>
        <p:txBody>
          <a:bodyPr wrap="square" rtlCol="0">
            <a:spAutoFit/>
          </a:bodyPr>
          <a:lstStyle/>
          <a:p>
            <a:r>
              <a:rPr lang="en-US" sz="2000" b="1" dirty="0"/>
              <a:t> 61 </a:t>
            </a:r>
          </a:p>
          <a:p>
            <a:r>
              <a:rPr lang="en-US" sz="2000" b="1" dirty="0"/>
              <a:t>A.D.</a:t>
            </a:r>
          </a:p>
        </p:txBody>
      </p:sp>
      <p:cxnSp>
        <p:nvCxnSpPr>
          <p:cNvPr id="60" name="Straight Connector 59"/>
          <p:cNvCxnSpPr/>
          <p:nvPr/>
        </p:nvCxnSpPr>
        <p:spPr>
          <a:xfrm rot="5400000">
            <a:off x="6057900" y="4991100"/>
            <a:ext cx="14478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3238500" y="27813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3771900" y="4991100"/>
            <a:ext cx="14478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1524000" y="1447800"/>
            <a:ext cx="1332416" cy="646331"/>
          </a:xfrm>
          <a:prstGeom prst="rect">
            <a:avLst/>
          </a:prstGeom>
          <a:noFill/>
        </p:spPr>
        <p:txBody>
          <a:bodyPr wrap="square" rtlCol="0">
            <a:spAutoFit/>
          </a:bodyPr>
          <a:lstStyle/>
          <a:p>
            <a:r>
              <a:rPr lang="en-US" b="1" dirty="0">
                <a:latin typeface="Arial Narrow" pitchFamily="34" charset="0"/>
              </a:rPr>
              <a:t>   Greeting</a:t>
            </a:r>
          </a:p>
          <a:p>
            <a:r>
              <a:rPr lang="en-US" b="1" dirty="0">
                <a:latin typeface="Arial Narrow" pitchFamily="34" charset="0"/>
              </a:rPr>
              <a:t>and Purpose</a:t>
            </a:r>
          </a:p>
        </p:txBody>
      </p:sp>
      <p:sp>
        <p:nvSpPr>
          <p:cNvPr id="54" name="TextBox 53"/>
          <p:cNvSpPr txBox="1"/>
          <p:nvPr/>
        </p:nvSpPr>
        <p:spPr>
          <a:xfrm>
            <a:off x="3124200" y="1447800"/>
            <a:ext cx="1752600" cy="646331"/>
          </a:xfrm>
          <a:prstGeom prst="rect">
            <a:avLst/>
          </a:prstGeom>
          <a:noFill/>
        </p:spPr>
        <p:txBody>
          <a:bodyPr wrap="square" rtlCol="0">
            <a:spAutoFit/>
          </a:bodyPr>
          <a:lstStyle/>
          <a:p>
            <a:r>
              <a:rPr lang="en-US" b="1" dirty="0">
                <a:latin typeface="Arial Narrow" pitchFamily="34" charset="0"/>
              </a:rPr>
              <a:t>    Exposure of</a:t>
            </a:r>
          </a:p>
          <a:p>
            <a:r>
              <a:rPr lang="en-US" b="1" dirty="0">
                <a:latin typeface="Arial Narrow" pitchFamily="34" charset="0"/>
              </a:rPr>
              <a:t>  False Teachers</a:t>
            </a:r>
          </a:p>
        </p:txBody>
      </p:sp>
      <p:sp>
        <p:nvSpPr>
          <p:cNvPr id="55" name="TextBox 54"/>
          <p:cNvSpPr txBox="1"/>
          <p:nvPr/>
        </p:nvSpPr>
        <p:spPr>
          <a:xfrm>
            <a:off x="4800600" y="1447800"/>
            <a:ext cx="2362200" cy="646331"/>
          </a:xfrm>
          <a:prstGeom prst="rect">
            <a:avLst/>
          </a:prstGeom>
          <a:noFill/>
        </p:spPr>
        <p:txBody>
          <a:bodyPr wrap="square" rtlCol="0">
            <a:spAutoFit/>
          </a:bodyPr>
          <a:lstStyle/>
          <a:p>
            <a:r>
              <a:rPr lang="en-US" b="1" dirty="0">
                <a:latin typeface="Arial Narrow" pitchFamily="34" charset="0"/>
              </a:rPr>
              <a:t>Warnings &amp; commands</a:t>
            </a:r>
          </a:p>
          <a:p>
            <a:r>
              <a:rPr lang="en-US" b="1" dirty="0">
                <a:latin typeface="Arial Narrow" pitchFamily="34" charset="0"/>
              </a:rPr>
              <a:t>         to Christians </a:t>
            </a:r>
          </a:p>
        </p:txBody>
      </p:sp>
      <p:sp>
        <p:nvSpPr>
          <p:cNvPr id="57" name="TextBox 56"/>
          <p:cNvSpPr txBox="1"/>
          <p:nvPr/>
        </p:nvSpPr>
        <p:spPr>
          <a:xfrm>
            <a:off x="7086600" y="1447800"/>
            <a:ext cx="1480008" cy="369332"/>
          </a:xfrm>
          <a:prstGeom prst="rect">
            <a:avLst/>
          </a:prstGeom>
          <a:noFill/>
        </p:spPr>
        <p:txBody>
          <a:bodyPr wrap="square" rtlCol="0">
            <a:spAutoFit/>
          </a:bodyPr>
          <a:lstStyle/>
          <a:p>
            <a:r>
              <a:rPr lang="en-US" b="1" dirty="0"/>
              <a:t>  Benediction</a:t>
            </a:r>
          </a:p>
        </p:txBody>
      </p:sp>
      <p:sp>
        <p:nvSpPr>
          <p:cNvPr id="58" name="TextBox 57"/>
          <p:cNvSpPr txBox="1"/>
          <p:nvPr/>
        </p:nvSpPr>
        <p:spPr>
          <a:xfrm>
            <a:off x="5029200" y="3886200"/>
            <a:ext cx="1524000" cy="338554"/>
          </a:xfrm>
          <a:prstGeom prst="rect">
            <a:avLst/>
          </a:prstGeom>
          <a:noFill/>
        </p:spPr>
        <p:txBody>
          <a:bodyPr wrap="square" rtlCol="0">
            <a:spAutoFit/>
          </a:bodyPr>
          <a:lstStyle/>
          <a:p>
            <a:r>
              <a:rPr lang="en-US" sz="1600" b="1" dirty="0"/>
              <a:t>Verses 17-23</a:t>
            </a:r>
          </a:p>
        </p:txBody>
      </p:sp>
      <p:sp>
        <p:nvSpPr>
          <p:cNvPr id="59" name="TextBox 58"/>
          <p:cNvSpPr txBox="1"/>
          <p:nvPr/>
        </p:nvSpPr>
        <p:spPr>
          <a:xfrm>
            <a:off x="1143000" y="2133600"/>
            <a:ext cx="2313145" cy="338554"/>
          </a:xfrm>
          <a:prstGeom prst="rect">
            <a:avLst/>
          </a:prstGeom>
          <a:noFill/>
        </p:spPr>
        <p:txBody>
          <a:bodyPr wrap="square" rtlCol="0">
            <a:spAutoFit/>
          </a:bodyPr>
          <a:lstStyle/>
          <a:p>
            <a:r>
              <a:rPr lang="en-US" sz="1600" b="1" dirty="0">
                <a:latin typeface="Arial Narrow" pitchFamily="34" charset="0"/>
              </a:rPr>
              <a:t> Mercy, peace and love</a:t>
            </a:r>
          </a:p>
        </p:txBody>
      </p:sp>
      <p:sp>
        <p:nvSpPr>
          <p:cNvPr id="61" name="TextBox 60"/>
          <p:cNvSpPr txBox="1"/>
          <p:nvPr/>
        </p:nvSpPr>
        <p:spPr>
          <a:xfrm>
            <a:off x="990600" y="2438400"/>
            <a:ext cx="2209800" cy="646331"/>
          </a:xfrm>
          <a:prstGeom prst="rect">
            <a:avLst/>
          </a:prstGeom>
          <a:noFill/>
        </p:spPr>
        <p:txBody>
          <a:bodyPr wrap="square" rtlCol="0">
            <a:spAutoFit/>
          </a:bodyPr>
          <a:lstStyle/>
          <a:p>
            <a:r>
              <a:rPr lang="en-US" b="1" dirty="0">
                <a:solidFill>
                  <a:srgbClr val="FFFF00"/>
                </a:solidFill>
              </a:rPr>
              <a:t>        What to do:</a:t>
            </a:r>
          </a:p>
          <a:p>
            <a:r>
              <a:rPr lang="en-US" b="1" dirty="0">
                <a:latin typeface="Arial Narrow" pitchFamily="34" charset="0"/>
              </a:rPr>
              <a:t>     </a:t>
            </a:r>
            <a:r>
              <a:rPr lang="en-US" sz="1600" b="1" dirty="0">
                <a:latin typeface="Arial Narrow" pitchFamily="34" charset="0"/>
              </a:rPr>
              <a:t>Contend for the faith</a:t>
            </a:r>
          </a:p>
        </p:txBody>
      </p:sp>
      <p:sp>
        <p:nvSpPr>
          <p:cNvPr id="62" name="TextBox 61"/>
          <p:cNvSpPr txBox="1"/>
          <p:nvPr/>
        </p:nvSpPr>
        <p:spPr>
          <a:xfrm>
            <a:off x="990600" y="2971800"/>
            <a:ext cx="2389369" cy="861774"/>
          </a:xfrm>
          <a:prstGeom prst="rect">
            <a:avLst/>
          </a:prstGeom>
          <a:noFill/>
        </p:spPr>
        <p:txBody>
          <a:bodyPr wrap="square" rtlCol="0">
            <a:spAutoFit/>
          </a:bodyPr>
          <a:lstStyle/>
          <a:p>
            <a:r>
              <a:rPr lang="en-US" b="1" dirty="0">
                <a:solidFill>
                  <a:srgbClr val="FFFF00"/>
                </a:solidFill>
              </a:rPr>
              <a:t>             Why:</a:t>
            </a:r>
          </a:p>
          <a:p>
            <a:r>
              <a:rPr lang="en-US" sz="1600" b="1" dirty="0">
                <a:latin typeface="Arial Narrow" pitchFamily="34" charset="0"/>
              </a:rPr>
              <a:t>   Certain persons have</a:t>
            </a:r>
          </a:p>
          <a:p>
            <a:r>
              <a:rPr lang="en-US" sz="1600" b="1" dirty="0">
                <a:latin typeface="Arial Narrow" pitchFamily="34" charset="0"/>
              </a:rPr>
              <a:t>    secretly slipped in…</a:t>
            </a:r>
          </a:p>
        </p:txBody>
      </p:sp>
      <p:sp>
        <p:nvSpPr>
          <p:cNvPr id="63" name="TextBox 62"/>
          <p:cNvSpPr txBox="1"/>
          <p:nvPr/>
        </p:nvSpPr>
        <p:spPr>
          <a:xfrm>
            <a:off x="3200400" y="2133600"/>
            <a:ext cx="1524000" cy="1569660"/>
          </a:xfrm>
          <a:prstGeom prst="rect">
            <a:avLst/>
          </a:prstGeom>
          <a:noFill/>
        </p:spPr>
        <p:txBody>
          <a:bodyPr wrap="square" rtlCol="0">
            <a:spAutoFit/>
          </a:bodyPr>
          <a:lstStyle/>
          <a:p>
            <a:pPr>
              <a:buFont typeface="Arial" pitchFamily="34" charset="0"/>
              <a:buChar char="•"/>
            </a:pPr>
            <a:r>
              <a:rPr lang="en-US" sz="1600" b="1" dirty="0">
                <a:latin typeface="Arial Narrow" pitchFamily="34" charset="0"/>
              </a:rPr>
              <a:t>Doom is certain</a:t>
            </a:r>
          </a:p>
          <a:p>
            <a:pPr>
              <a:buFont typeface="Arial" pitchFamily="34" charset="0"/>
              <a:buChar char="•"/>
            </a:pPr>
            <a:r>
              <a:rPr lang="en-US" sz="1600" b="1" dirty="0">
                <a:latin typeface="Arial Narrow" pitchFamily="34" charset="0"/>
              </a:rPr>
              <a:t>Guilt is sure</a:t>
            </a:r>
          </a:p>
          <a:p>
            <a:pPr>
              <a:buFont typeface="Arial" pitchFamily="34" charset="0"/>
              <a:buChar char="•"/>
            </a:pPr>
            <a:r>
              <a:rPr lang="en-US" sz="1600" b="1" dirty="0">
                <a:latin typeface="Arial Narrow" pitchFamily="34" charset="0"/>
              </a:rPr>
              <a:t>Spirituality</a:t>
            </a:r>
          </a:p>
          <a:p>
            <a:r>
              <a:rPr lang="en-US" sz="1600" b="1" dirty="0">
                <a:latin typeface="Arial Narrow" pitchFamily="34" charset="0"/>
              </a:rPr>
              <a:t>    is empty</a:t>
            </a:r>
          </a:p>
          <a:p>
            <a:pPr>
              <a:buFont typeface="Arial" pitchFamily="34" charset="0"/>
              <a:buChar char="•"/>
            </a:pPr>
            <a:r>
              <a:rPr lang="en-US" sz="1600" b="1" dirty="0">
                <a:latin typeface="Arial Narrow" pitchFamily="34" charset="0"/>
              </a:rPr>
              <a:t>Lives are   </a:t>
            </a:r>
            <a:br>
              <a:rPr lang="en-US" sz="1600" b="1" dirty="0">
                <a:latin typeface="Arial Narrow" pitchFamily="34" charset="0"/>
              </a:rPr>
            </a:br>
            <a:r>
              <a:rPr lang="en-US" sz="1600" b="1" dirty="0">
                <a:latin typeface="Arial Narrow" pitchFamily="34" charset="0"/>
              </a:rPr>
              <a:t>   godless</a:t>
            </a:r>
          </a:p>
        </p:txBody>
      </p:sp>
      <p:sp>
        <p:nvSpPr>
          <p:cNvPr id="64" name="TextBox 63"/>
          <p:cNvSpPr txBox="1"/>
          <p:nvPr/>
        </p:nvSpPr>
        <p:spPr>
          <a:xfrm>
            <a:off x="4572000" y="2133600"/>
            <a:ext cx="2361260" cy="1815882"/>
          </a:xfrm>
          <a:prstGeom prst="rect">
            <a:avLst/>
          </a:prstGeom>
          <a:noFill/>
        </p:spPr>
        <p:txBody>
          <a:bodyPr wrap="square" rtlCol="0">
            <a:spAutoFit/>
          </a:bodyPr>
          <a:lstStyle/>
          <a:p>
            <a:pPr>
              <a:buFont typeface="Arial" pitchFamily="34" charset="0"/>
              <a:buChar char="•"/>
            </a:pPr>
            <a:r>
              <a:rPr lang="en-US" sz="1600" b="1" i="1" dirty="0"/>
              <a:t>“Remember” (v.17)</a:t>
            </a:r>
            <a:br>
              <a:rPr lang="en-US" sz="1600" b="1" i="1" dirty="0"/>
            </a:br>
            <a:endParaRPr lang="en-US" sz="1600" b="1" i="1" dirty="0"/>
          </a:p>
          <a:p>
            <a:pPr>
              <a:buFont typeface="Arial" pitchFamily="34" charset="0"/>
              <a:buChar char="•"/>
            </a:pPr>
            <a:r>
              <a:rPr lang="en-US" sz="1600" b="1" i="1" dirty="0"/>
              <a:t>“Keep yourselves” (v. 21)</a:t>
            </a:r>
          </a:p>
          <a:p>
            <a:pPr>
              <a:buFont typeface="Arial" pitchFamily="34" charset="0"/>
              <a:buChar char="•"/>
            </a:pPr>
            <a:endParaRPr lang="en-US" sz="1600" b="1" i="1" dirty="0"/>
          </a:p>
          <a:p>
            <a:pPr>
              <a:buFont typeface="Arial" pitchFamily="34" charset="0"/>
              <a:buChar char="•"/>
            </a:pPr>
            <a:r>
              <a:rPr lang="en-US" sz="1600" b="1" i="1" dirty="0"/>
              <a:t>“Have mercy” (V.22)</a:t>
            </a:r>
          </a:p>
          <a:p>
            <a:pPr>
              <a:buFont typeface="Arial" pitchFamily="34" charset="0"/>
              <a:buChar char="•"/>
            </a:pPr>
            <a:endParaRPr lang="en-US" sz="1600" b="1" i="1" dirty="0"/>
          </a:p>
          <a:p>
            <a:pPr>
              <a:buFont typeface="Arial" pitchFamily="34" charset="0"/>
              <a:buChar char="•"/>
            </a:pPr>
            <a:r>
              <a:rPr lang="en-US" sz="1600" b="1" i="1" dirty="0"/>
              <a:t>“Save” (v.23)</a:t>
            </a:r>
          </a:p>
        </p:txBody>
      </p:sp>
      <p:sp>
        <p:nvSpPr>
          <p:cNvPr id="65" name="TextBox 64"/>
          <p:cNvSpPr txBox="1"/>
          <p:nvPr/>
        </p:nvSpPr>
        <p:spPr>
          <a:xfrm>
            <a:off x="6934200" y="2057400"/>
            <a:ext cx="2057400" cy="830997"/>
          </a:xfrm>
          <a:prstGeom prst="rect">
            <a:avLst/>
          </a:prstGeom>
          <a:noFill/>
        </p:spPr>
        <p:txBody>
          <a:bodyPr wrap="square" rtlCol="0">
            <a:spAutoFit/>
          </a:bodyPr>
          <a:lstStyle/>
          <a:p>
            <a:pPr>
              <a:buFont typeface="Arial" pitchFamily="34" charset="0"/>
              <a:buChar char="•"/>
            </a:pPr>
            <a:r>
              <a:rPr lang="en-US" sz="1600" b="1" dirty="0"/>
              <a:t>Our ultimate hope</a:t>
            </a:r>
          </a:p>
          <a:p>
            <a:pPr>
              <a:buFont typeface="Arial" pitchFamily="34" charset="0"/>
              <a:buChar char="•"/>
            </a:pPr>
            <a:endParaRPr lang="en-US" sz="1600" b="1" dirty="0"/>
          </a:p>
          <a:p>
            <a:pPr>
              <a:buFont typeface="Arial" pitchFamily="34" charset="0"/>
              <a:buChar char="•"/>
            </a:pPr>
            <a:r>
              <a:rPr lang="en-US" sz="1600" b="1" dirty="0"/>
              <a:t>Our infinite God </a:t>
            </a:r>
          </a:p>
        </p:txBody>
      </p:sp>
      <p:sp>
        <p:nvSpPr>
          <p:cNvPr id="66" name="TextBox 65"/>
          <p:cNvSpPr txBox="1"/>
          <p:nvPr/>
        </p:nvSpPr>
        <p:spPr>
          <a:xfrm>
            <a:off x="1371600" y="4343400"/>
            <a:ext cx="1124026" cy="369332"/>
          </a:xfrm>
          <a:prstGeom prst="rect">
            <a:avLst/>
          </a:prstGeom>
          <a:noFill/>
        </p:spPr>
        <p:txBody>
          <a:bodyPr wrap="square" rtlCol="0">
            <a:spAutoFit/>
          </a:bodyPr>
          <a:lstStyle/>
          <a:p>
            <a:r>
              <a:rPr lang="en-US" dirty="0"/>
              <a:t>Appealing</a:t>
            </a:r>
          </a:p>
        </p:txBody>
      </p:sp>
      <p:sp>
        <p:nvSpPr>
          <p:cNvPr id="67" name="TextBox 66"/>
          <p:cNvSpPr txBox="1"/>
          <p:nvPr/>
        </p:nvSpPr>
        <p:spPr>
          <a:xfrm>
            <a:off x="0" y="4343400"/>
            <a:ext cx="1372721" cy="369332"/>
          </a:xfrm>
          <a:prstGeom prst="rect">
            <a:avLst/>
          </a:prstGeom>
          <a:noFill/>
        </p:spPr>
        <p:txBody>
          <a:bodyPr wrap="square" rtlCol="0">
            <a:spAutoFit/>
          </a:bodyPr>
          <a:lstStyle/>
          <a:p>
            <a:r>
              <a:rPr lang="en-US" b="1" dirty="0"/>
              <a:t>Emphasis</a:t>
            </a:r>
          </a:p>
        </p:txBody>
      </p:sp>
      <p:sp>
        <p:nvSpPr>
          <p:cNvPr id="68" name="TextBox 67"/>
          <p:cNvSpPr txBox="1"/>
          <p:nvPr/>
        </p:nvSpPr>
        <p:spPr>
          <a:xfrm>
            <a:off x="3200400" y="4343400"/>
            <a:ext cx="1084528" cy="369332"/>
          </a:xfrm>
          <a:prstGeom prst="rect">
            <a:avLst/>
          </a:prstGeom>
          <a:noFill/>
        </p:spPr>
        <p:txBody>
          <a:bodyPr wrap="square" rtlCol="0">
            <a:spAutoFit/>
          </a:bodyPr>
          <a:lstStyle/>
          <a:p>
            <a:r>
              <a:rPr lang="en-US" dirty="0"/>
              <a:t>Revealing</a:t>
            </a:r>
          </a:p>
        </p:txBody>
      </p:sp>
      <p:sp>
        <p:nvSpPr>
          <p:cNvPr id="69" name="TextBox 68"/>
          <p:cNvSpPr txBox="1"/>
          <p:nvPr/>
        </p:nvSpPr>
        <p:spPr>
          <a:xfrm>
            <a:off x="4876800" y="4343400"/>
            <a:ext cx="1600200" cy="369332"/>
          </a:xfrm>
          <a:prstGeom prst="rect">
            <a:avLst/>
          </a:prstGeom>
          <a:noFill/>
        </p:spPr>
        <p:txBody>
          <a:bodyPr wrap="square" rtlCol="0">
            <a:spAutoFit/>
          </a:bodyPr>
          <a:lstStyle/>
          <a:p>
            <a:r>
              <a:rPr lang="en-US" dirty="0"/>
              <a:t>   Reminding</a:t>
            </a:r>
          </a:p>
        </p:txBody>
      </p:sp>
      <p:sp>
        <p:nvSpPr>
          <p:cNvPr id="70" name="TextBox 69"/>
          <p:cNvSpPr txBox="1"/>
          <p:nvPr/>
        </p:nvSpPr>
        <p:spPr>
          <a:xfrm>
            <a:off x="7162800" y="4343400"/>
            <a:ext cx="915700" cy="369332"/>
          </a:xfrm>
          <a:prstGeom prst="rect">
            <a:avLst/>
          </a:prstGeom>
          <a:noFill/>
        </p:spPr>
        <p:txBody>
          <a:bodyPr wrap="square" rtlCol="0">
            <a:spAutoFit/>
          </a:bodyPr>
          <a:lstStyle/>
          <a:p>
            <a:r>
              <a:rPr lang="en-US" dirty="0"/>
              <a:t>Praising</a:t>
            </a:r>
          </a:p>
        </p:txBody>
      </p:sp>
      <p:sp>
        <p:nvSpPr>
          <p:cNvPr id="72" name="TextBox 71"/>
          <p:cNvSpPr txBox="1"/>
          <p:nvPr/>
        </p:nvSpPr>
        <p:spPr>
          <a:xfrm>
            <a:off x="228600" y="4800600"/>
            <a:ext cx="635430" cy="369332"/>
          </a:xfrm>
          <a:prstGeom prst="rect">
            <a:avLst/>
          </a:prstGeom>
          <a:noFill/>
        </p:spPr>
        <p:txBody>
          <a:bodyPr wrap="square" rtlCol="0">
            <a:spAutoFit/>
          </a:bodyPr>
          <a:lstStyle/>
          <a:p>
            <a:r>
              <a:rPr lang="en-US" b="1" dirty="0"/>
              <a:t>Tone</a:t>
            </a:r>
          </a:p>
        </p:txBody>
      </p:sp>
      <p:sp>
        <p:nvSpPr>
          <p:cNvPr id="74" name="TextBox 73"/>
          <p:cNvSpPr txBox="1"/>
          <p:nvPr/>
        </p:nvSpPr>
        <p:spPr>
          <a:xfrm>
            <a:off x="1219200" y="4800600"/>
            <a:ext cx="1822358" cy="369332"/>
          </a:xfrm>
          <a:prstGeom prst="rect">
            <a:avLst/>
          </a:prstGeom>
          <a:noFill/>
        </p:spPr>
        <p:txBody>
          <a:bodyPr wrap="square" rtlCol="0">
            <a:spAutoFit/>
          </a:bodyPr>
          <a:lstStyle/>
          <a:p>
            <a:r>
              <a:rPr lang="en-US" dirty="0"/>
              <a:t>Personal Concern</a:t>
            </a:r>
          </a:p>
        </p:txBody>
      </p:sp>
      <p:sp>
        <p:nvSpPr>
          <p:cNvPr id="76" name="TextBox 75"/>
          <p:cNvSpPr txBox="1"/>
          <p:nvPr/>
        </p:nvSpPr>
        <p:spPr>
          <a:xfrm>
            <a:off x="3048000" y="4800600"/>
            <a:ext cx="1747157" cy="369332"/>
          </a:xfrm>
          <a:prstGeom prst="rect">
            <a:avLst/>
          </a:prstGeom>
          <a:noFill/>
        </p:spPr>
        <p:txBody>
          <a:bodyPr wrap="square" rtlCol="0">
            <a:spAutoFit/>
          </a:bodyPr>
          <a:lstStyle/>
          <a:p>
            <a:r>
              <a:rPr lang="en-US" dirty="0"/>
              <a:t>Bold Exposure</a:t>
            </a:r>
          </a:p>
        </p:txBody>
      </p:sp>
      <p:sp>
        <p:nvSpPr>
          <p:cNvPr id="78" name="TextBox 77"/>
          <p:cNvSpPr txBox="1"/>
          <p:nvPr/>
        </p:nvSpPr>
        <p:spPr>
          <a:xfrm>
            <a:off x="4724400" y="4800600"/>
            <a:ext cx="1940659" cy="369332"/>
          </a:xfrm>
          <a:prstGeom prst="rect">
            <a:avLst/>
          </a:prstGeom>
          <a:noFill/>
        </p:spPr>
        <p:txBody>
          <a:bodyPr wrap="square" rtlCol="0">
            <a:spAutoFit/>
          </a:bodyPr>
          <a:lstStyle/>
          <a:p>
            <a:r>
              <a:rPr lang="en-US" dirty="0"/>
              <a:t>Strong exhortation</a:t>
            </a:r>
          </a:p>
        </p:txBody>
      </p:sp>
      <p:sp>
        <p:nvSpPr>
          <p:cNvPr id="79" name="TextBox 78"/>
          <p:cNvSpPr txBox="1"/>
          <p:nvPr/>
        </p:nvSpPr>
        <p:spPr>
          <a:xfrm>
            <a:off x="7010400" y="4800600"/>
            <a:ext cx="1242328" cy="369332"/>
          </a:xfrm>
          <a:prstGeom prst="rect">
            <a:avLst/>
          </a:prstGeom>
          <a:noFill/>
        </p:spPr>
        <p:txBody>
          <a:bodyPr wrap="square" rtlCol="0">
            <a:spAutoFit/>
          </a:bodyPr>
          <a:lstStyle/>
          <a:p>
            <a:r>
              <a:rPr lang="en-US" dirty="0"/>
              <a:t>Great hope</a:t>
            </a:r>
          </a:p>
        </p:txBody>
      </p:sp>
      <p:sp>
        <p:nvSpPr>
          <p:cNvPr id="80" name="TextBox 79"/>
          <p:cNvSpPr txBox="1"/>
          <p:nvPr/>
        </p:nvSpPr>
        <p:spPr>
          <a:xfrm>
            <a:off x="-228600" y="5257800"/>
            <a:ext cx="1360256" cy="338554"/>
          </a:xfrm>
          <a:prstGeom prst="rect">
            <a:avLst/>
          </a:prstGeom>
          <a:noFill/>
        </p:spPr>
        <p:txBody>
          <a:bodyPr wrap="square" rtlCol="0">
            <a:spAutoFit/>
          </a:bodyPr>
          <a:lstStyle/>
          <a:p>
            <a:r>
              <a:rPr lang="en-US" sz="1600" b="1" dirty="0"/>
              <a:t>    Directed to</a:t>
            </a:r>
          </a:p>
        </p:txBody>
      </p:sp>
      <p:sp>
        <p:nvSpPr>
          <p:cNvPr id="81" name="TextBox 80"/>
          <p:cNvSpPr txBox="1"/>
          <p:nvPr/>
        </p:nvSpPr>
        <p:spPr>
          <a:xfrm>
            <a:off x="1066800" y="5105400"/>
            <a:ext cx="2133600" cy="584775"/>
          </a:xfrm>
          <a:prstGeom prst="rect">
            <a:avLst/>
          </a:prstGeom>
          <a:noFill/>
        </p:spPr>
        <p:txBody>
          <a:bodyPr wrap="square" rtlCol="0">
            <a:spAutoFit/>
          </a:bodyPr>
          <a:lstStyle/>
          <a:p>
            <a:r>
              <a:rPr lang="en-US" sz="1600" dirty="0"/>
              <a:t>Those </a:t>
            </a:r>
            <a:r>
              <a:rPr lang="en-US" sz="1600" i="1" dirty="0"/>
              <a:t>“beloved in God    </a:t>
            </a:r>
            <a:br>
              <a:rPr lang="en-US" sz="1600" i="1" dirty="0"/>
            </a:br>
            <a:r>
              <a:rPr lang="en-US" sz="1600" i="1" dirty="0"/>
              <a:t>        the Father” (v.1)</a:t>
            </a:r>
            <a:endParaRPr lang="en-US" sz="1600" dirty="0"/>
          </a:p>
        </p:txBody>
      </p:sp>
      <p:sp>
        <p:nvSpPr>
          <p:cNvPr id="85" name="TextBox 84"/>
          <p:cNvSpPr txBox="1"/>
          <p:nvPr/>
        </p:nvSpPr>
        <p:spPr>
          <a:xfrm>
            <a:off x="2971800" y="5105400"/>
            <a:ext cx="1676400" cy="584775"/>
          </a:xfrm>
          <a:prstGeom prst="rect">
            <a:avLst/>
          </a:prstGeom>
          <a:noFill/>
        </p:spPr>
        <p:txBody>
          <a:bodyPr wrap="square" rtlCol="0">
            <a:spAutoFit/>
          </a:bodyPr>
          <a:lstStyle/>
          <a:p>
            <a:r>
              <a:rPr lang="en-US" sz="1600" dirty="0"/>
              <a:t>  Those</a:t>
            </a:r>
            <a:r>
              <a:rPr lang="en-US" sz="1600" i="1" dirty="0"/>
              <a:t> “in gross immorality”</a:t>
            </a:r>
            <a:r>
              <a:rPr lang="en-US" sz="1600" dirty="0"/>
              <a:t> (v.7)</a:t>
            </a:r>
          </a:p>
        </p:txBody>
      </p:sp>
      <p:sp>
        <p:nvSpPr>
          <p:cNvPr id="86" name="TextBox 85"/>
          <p:cNvSpPr txBox="1"/>
          <p:nvPr/>
        </p:nvSpPr>
        <p:spPr>
          <a:xfrm>
            <a:off x="4648200" y="5105400"/>
            <a:ext cx="2091214" cy="646331"/>
          </a:xfrm>
          <a:prstGeom prst="rect">
            <a:avLst/>
          </a:prstGeom>
          <a:noFill/>
        </p:spPr>
        <p:txBody>
          <a:bodyPr wrap="square" rtlCol="0">
            <a:spAutoFit/>
          </a:bodyPr>
          <a:lstStyle/>
          <a:p>
            <a:r>
              <a:rPr lang="en-US" i="1" dirty="0"/>
              <a:t>“But you, beloved…”</a:t>
            </a:r>
          </a:p>
          <a:p>
            <a:r>
              <a:rPr lang="en-US" i="1" dirty="0"/>
              <a:t>         (v. 17, 20)</a:t>
            </a:r>
          </a:p>
        </p:txBody>
      </p:sp>
      <p:sp>
        <p:nvSpPr>
          <p:cNvPr id="87" name="TextBox 86"/>
          <p:cNvSpPr txBox="1"/>
          <p:nvPr/>
        </p:nvSpPr>
        <p:spPr>
          <a:xfrm>
            <a:off x="6858000" y="5105400"/>
            <a:ext cx="1606068" cy="584775"/>
          </a:xfrm>
          <a:prstGeom prst="rect">
            <a:avLst/>
          </a:prstGeom>
          <a:noFill/>
        </p:spPr>
        <p:txBody>
          <a:bodyPr wrap="square" rtlCol="0">
            <a:spAutoFit/>
          </a:bodyPr>
          <a:lstStyle/>
          <a:p>
            <a:r>
              <a:rPr lang="en-US" sz="1600" i="1" dirty="0"/>
              <a:t>“The only God”</a:t>
            </a:r>
          </a:p>
          <a:p>
            <a:r>
              <a:rPr lang="en-US" sz="1600" i="1" dirty="0"/>
              <a:t>          (v. 25)</a:t>
            </a:r>
          </a:p>
        </p:txBody>
      </p:sp>
      <p:sp>
        <p:nvSpPr>
          <p:cNvPr id="88" name="TextBox 87"/>
          <p:cNvSpPr txBox="1"/>
          <p:nvPr/>
        </p:nvSpPr>
        <p:spPr>
          <a:xfrm>
            <a:off x="2286000" y="5791200"/>
            <a:ext cx="5360133" cy="369332"/>
          </a:xfrm>
          <a:prstGeom prst="rect">
            <a:avLst/>
          </a:prstGeom>
          <a:noFill/>
        </p:spPr>
        <p:txBody>
          <a:bodyPr wrap="square" rtlCol="0">
            <a:spAutoFit/>
          </a:bodyPr>
          <a:lstStyle/>
          <a:p>
            <a:r>
              <a:rPr lang="en-US" dirty="0"/>
              <a:t>Exposing false teachers and standing firm in the faith</a:t>
            </a:r>
          </a:p>
        </p:txBody>
      </p:sp>
      <p:sp>
        <p:nvSpPr>
          <p:cNvPr id="89" name="TextBox 88"/>
          <p:cNvSpPr txBox="1"/>
          <p:nvPr/>
        </p:nvSpPr>
        <p:spPr>
          <a:xfrm>
            <a:off x="228600" y="5791200"/>
            <a:ext cx="768159" cy="338554"/>
          </a:xfrm>
          <a:prstGeom prst="rect">
            <a:avLst/>
          </a:prstGeom>
          <a:noFill/>
        </p:spPr>
        <p:txBody>
          <a:bodyPr wrap="square" rtlCol="0">
            <a:spAutoFit/>
          </a:bodyPr>
          <a:lstStyle/>
          <a:p>
            <a:r>
              <a:rPr lang="en-US" sz="1600" b="1" dirty="0"/>
              <a:t>Theme</a:t>
            </a:r>
          </a:p>
        </p:txBody>
      </p:sp>
      <p:sp>
        <p:nvSpPr>
          <p:cNvPr id="90" name="TextBox 89"/>
          <p:cNvSpPr txBox="1"/>
          <p:nvPr/>
        </p:nvSpPr>
        <p:spPr>
          <a:xfrm>
            <a:off x="152400" y="6027003"/>
            <a:ext cx="838200" cy="584775"/>
          </a:xfrm>
          <a:prstGeom prst="rect">
            <a:avLst/>
          </a:prstGeom>
          <a:noFill/>
        </p:spPr>
        <p:txBody>
          <a:bodyPr wrap="square" rtlCol="0">
            <a:spAutoFit/>
          </a:bodyPr>
          <a:lstStyle/>
          <a:p>
            <a:r>
              <a:rPr lang="en-US" sz="1600" dirty="0"/>
              <a:t>    </a:t>
            </a:r>
            <a:r>
              <a:rPr lang="en-US" sz="1600" b="1" dirty="0"/>
              <a:t>Key </a:t>
            </a:r>
          </a:p>
          <a:p>
            <a:r>
              <a:rPr lang="en-US" sz="1600" b="1" dirty="0"/>
              <a:t>  Verses</a:t>
            </a:r>
          </a:p>
        </p:txBody>
      </p:sp>
      <p:sp>
        <p:nvSpPr>
          <p:cNvPr id="91" name="TextBox 90"/>
          <p:cNvSpPr txBox="1"/>
          <p:nvPr/>
        </p:nvSpPr>
        <p:spPr>
          <a:xfrm>
            <a:off x="2209800" y="6172200"/>
            <a:ext cx="5410200" cy="369332"/>
          </a:xfrm>
          <a:prstGeom prst="rect">
            <a:avLst/>
          </a:prstGeom>
          <a:noFill/>
        </p:spPr>
        <p:txBody>
          <a:bodyPr wrap="square" rtlCol="0">
            <a:spAutoFit/>
          </a:bodyPr>
          <a:lstStyle/>
          <a:p>
            <a:r>
              <a:rPr lang="en-US" dirty="0"/>
              <a:t>“</a:t>
            </a:r>
            <a:r>
              <a:rPr lang="en-US" i="1" dirty="0"/>
              <a:t>Contend  earnestly for the faith</a:t>
            </a:r>
            <a:r>
              <a:rPr lang="en-US" dirty="0"/>
              <a:t>” (v. 3); verses 21-23</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Revelation</a:t>
            </a:r>
          </a:p>
        </p:txBody>
      </p:sp>
      <p:sp>
        <p:nvSpPr>
          <p:cNvPr id="3" name="Content Placeholder 2"/>
          <p:cNvSpPr>
            <a:spLocks noGrp="1"/>
          </p:cNvSpPr>
          <p:nvPr>
            <p:ph idx="1"/>
          </p:nvPr>
        </p:nvSpPr>
        <p:spPr>
          <a:xfrm>
            <a:off x="762000" y="1371600"/>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a:t>
            </a:r>
          </a:p>
        </p:txBody>
      </p:sp>
      <p:cxnSp>
        <p:nvCxnSpPr>
          <p:cNvPr id="5" name="Straight Connector 4"/>
          <p:cNvCxnSpPr/>
          <p:nvPr/>
        </p:nvCxnSpPr>
        <p:spPr>
          <a:xfrm rot="5400000">
            <a:off x="-419100" y="2857500"/>
            <a:ext cx="28956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467600" y="2819400"/>
            <a:ext cx="2819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4267200"/>
            <a:ext cx="3124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228600" y="54864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620000" y="54864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914400" y="6629400"/>
            <a:ext cx="78486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5105400"/>
            <a:ext cx="87630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638800"/>
            <a:ext cx="8763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rot="10800000" flipV="1">
            <a:off x="2971800" y="4343400"/>
            <a:ext cx="3048000" cy="369332"/>
          </a:xfrm>
          <a:prstGeom prst="rect">
            <a:avLst/>
          </a:prstGeom>
          <a:noFill/>
        </p:spPr>
        <p:txBody>
          <a:bodyPr wrap="square" rtlCol="0">
            <a:spAutoFit/>
          </a:bodyPr>
          <a:lstStyle/>
          <a:p>
            <a:r>
              <a:rPr lang="en-US" b="1" dirty="0"/>
              <a:t>        Seven churches of Asia</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228600" y="4724400"/>
            <a:ext cx="1676400" cy="338554"/>
          </a:xfrm>
          <a:prstGeom prst="rect">
            <a:avLst/>
          </a:prstGeom>
          <a:noFill/>
        </p:spPr>
        <p:txBody>
          <a:bodyPr wrap="square" rtlCol="0">
            <a:spAutoFit/>
          </a:bodyPr>
          <a:lstStyle/>
          <a:p>
            <a:r>
              <a:rPr lang="en-US" sz="1600" b="1" i="1" dirty="0"/>
              <a:t>    </a:t>
            </a:r>
            <a:endParaRPr lang="en-US" b="1" i="1" dirty="0"/>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cxnSp>
        <p:nvCxnSpPr>
          <p:cNvPr id="40" name="Straight Connector 39"/>
          <p:cNvCxnSpPr/>
          <p:nvPr/>
        </p:nvCxnSpPr>
        <p:spPr>
          <a:xfrm rot="5400000">
            <a:off x="876300" y="27051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990600" y="4267200"/>
            <a:ext cx="7772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0" y="4724400"/>
            <a:ext cx="87630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0" y="6019800"/>
            <a:ext cx="87630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4267200" y="2743200"/>
            <a:ext cx="28194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3429000" y="3733800"/>
            <a:ext cx="1295400" cy="584775"/>
          </a:xfrm>
          <a:prstGeom prst="rect">
            <a:avLst/>
          </a:prstGeom>
          <a:noFill/>
        </p:spPr>
        <p:txBody>
          <a:bodyPr wrap="square" rtlCol="0">
            <a:spAutoFit/>
          </a:bodyPr>
          <a:lstStyle/>
          <a:p>
            <a:r>
              <a:rPr lang="en-US" sz="1600" b="1" dirty="0"/>
              <a:t>Chapters </a:t>
            </a:r>
          </a:p>
          <a:p>
            <a:r>
              <a:rPr lang="en-US" sz="1600" b="1" dirty="0"/>
              <a:t>     4-7  </a:t>
            </a:r>
          </a:p>
        </p:txBody>
      </p:sp>
      <p:sp>
        <p:nvSpPr>
          <p:cNvPr id="52" name="TextBox 51"/>
          <p:cNvSpPr txBox="1"/>
          <p:nvPr/>
        </p:nvSpPr>
        <p:spPr>
          <a:xfrm>
            <a:off x="5638800" y="3505200"/>
            <a:ext cx="1143000" cy="830997"/>
          </a:xfrm>
          <a:prstGeom prst="rect">
            <a:avLst/>
          </a:prstGeom>
          <a:noFill/>
        </p:spPr>
        <p:txBody>
          <a:bodyPr wrap="square" rtlCol="0">
            <a:spAutoFit/>
          </a:bodyPr>
          <a:lstStyle/>
          <a:p>
            <a:r>
              <a:rPr lang="en-US" sz="1600" dirty="0"/>
              <a:t>     </a:t>
            </a:r>
            <a:r>
              <a:rPr lang="en-US" sz="1600" b="1" dirty="0"/>
              <a:t>Chapters</a:t>
            </a:r>
          </a:p>
          <a:p>
            <a:r>
              <a:rPr lang="en-US" sz="1600" b="1" dirty="0"/>
              <a:t>    12-14</a:t>
            </a:r>
          </a:p>
        </p:txBody>
      </p:sp>
      <p:sp>
        <p:nvSpPr>
          <p:cNvPr id="44" name="TextBox 43"/>
          <p:cNvSpPr txBox="1"/>
          <p:nvPr/>
        </p:nvSpPr>
        <p:spPr>
          <a:xfrm>
            <a:off x="0" y="1524000"/>
            <a:ext cx="1143000" cy="1261884"/>
          </a:xfrm>
          <a:prstGeom prst="rect">
            <a:avLst/>
          </a:prstGeom>
          <a:noFill/>
        </p:spPr>
        <p:txBody>
          <a:bodyPr wrap="square" rtlCol="0">
            <a:spAutoFit/>
          </a:bodyPr>
          <a:lstStyle/>
          <a:p>
            <a:r>
              <a:rPr lang="en-US" sz="2000" b="1" dirty="0"/>
              <a:t> 96 </a:t>
            </a:r>
          </a:p>
          <a:p>
            <a:r>
              <a:rPr lang="en-US" sz="2000" b="1" dirty="0"/>
              <a:t>A.D.</a:t>
            </a:r>
          </a:p>
          <a:p>
            <a:endParaRPr lang="en-US" sz="2000" b="1" dirty="0"/>
          </a:p>
          <a:p>
            <a:r>
              <a:rPr lang="en-US" sz="1600" b="1" dirty="0"/>
              <a:t>Domitian</a:t>
            </a:r>
          </a:p>
        </p:txBody>
      </p:sp>
      <p:sp>
        <p:nvSpPr>
          <p:cNvPr id="48" name="TextBox 47"/>
          <p:cNvSpPr txBox="1"/>
          <p:nvPr/>
        </p:nvSpPr>
        <p:spPr>
          <a:xfrm>
            <a:off x="0" y="5715000"/>
            <a:ext cx="833883" cy="338554"/>
          </a:xfrm>
          <a:prstGeom prst="rect">
            <a:avLst/>
          </a:prstGeom>
          <a:noFill/>
        </p:spPr>
        <p:txBody>
          <a:bodyPr wrap="square" rtlCol="0">
            <a:spAutoFit/>
          </a:bodyPr>
          <a:lstStyle/>
          <a:p>
            <a:r>
              <a:rPr lang="en-US" sz="1600" dirty="0"/>
              <a:t>Theme</a:t>
            </a:r>
          </a:p>
        </p:txBody>
      </p:sp>
      <p:sp>
        <p:nvSpPr>
          <p:cNvPr id="51" name="TextBox 50"/>
          <p:cNvSpPr txBox="1"/>
          <p:nvPr/>
        </p:nvSpPr>
        <p:spPr>
          <a:xfrm rot="10800000" flipV="1">
            <a:off x="1066800" y="5630852"/>
            <a:ext cx="7467600" cy="369332"/>
          </a:xfrm>
          <a:prstGeom prst="rect">
            <a:avLst/>
          </a:prstGeom>
          <a:noFill/>
        </p:spPr>
        <p:txBody>
          <a:bodyPr wrap="square" rtlCol="0">
            <a:spAutoFit/>
          </a:bodyPr>
          <a:lstStyle/>
          <a:p>
            <a:r>
              <a:rPr lang="en-US" dirty="0"/>
              <a:t>    </a:t>
            </a:r>
            <a:r>
              <a:rPr lang="en-US" b="1" dirty="0"/>
              <a:t>Christ and His army will reign over Satan and his allies.   God wins! (17:14)</a:t>
            </a:r>
          </a:p>
        </p:txBody>
      </p:sp>
      <p:sp>
        <p:nvSpPr>
          <p:cNvPr id="53" name="TextBox 52"/>
          <p:cNvSpPr txBox="1"/>
          <p:nvPr/>
        </p:nvSpPr>
        <p:spPr>
          <a:xfrm>
            <a:off x="0" y="5943600"/>
            <a:ext cx="990600" cy="615553"/>
          </a:xfrm>
          <a:prstGeom prst="rect">
            <a:avLst/>
          </a:prstGeom>
          <a:noFill/>
        </p:spPr>
        <p:txBody>
          <a:bodyPr wrap="square" rtlCol="0">
            <a:spAutoFit/>
          </a:bodyPr>
          <a:lstStyle/>
          <a:p>
            <a:r>
              <a:rPr lang="en-US" dirty="0"/>
              <a:t>    </a:t>
            </a:r>
            <a:r>
              <a:rPr lang="en-US" sz="1600" dirty="0"/>
              <a:t>Key</a:t>
            </a:r>
          </a:p>
          <a:p>
            <a:r>
              <a:rPr lang="en-US" sz="1600" dirty="0"/>
              <a:t>  Verse</a:t>
            </a:r>
          </a:p>
        </p:txBody>
      </p:sp>
      <p:sp>
        <p:nvSpPr>
          <p:cNvPr id="54" name="TextBox 53"/>
          <p:cNvSpPr txBox="1"/>
          <p:nvPr/>
        </p:nvSpPr>
        <p:spPr>
          <a:xfrm>
            <a:off x="911500" y="6019800"/>
            <a:ext cx="8232500" cy="646331"/>
          </a:xfrm>
          <a:prstGeom prst="rect">
            <a:avLst/>
          </a:prstGeom>
          <a:noFill/>
        </p:spPr>
        <p:txBody>
          <a:bodyPr wrap="square" rtlCol="0">
            <a:spAutoFit/>
          </a:bodyPr>
          <a:lstStyle/>
          <a:p>
            <a:r>
              <a:rPr lang="en-US" b="1" dirty="0"/>
              <a:t>     “</a:t>
            </a:r>
            <a:r>
              <a:rPr lang="en-US" b="1" i="1" dirty="0"/>
              <a:t>The Revelation of Jesus Christ, which God gave Him to show His bond</a:t>
            </a:r>
          </a:p>
          <a:p>
            <a:r>
              <a:rPr lang="en-US" b="1" i="1" dirty="0"/>
              <a:t>                    servants the things which must soon take place…”</a:t>
            </a:r>
            <a:r>
              <a:rPr lang="en-US" b="1" dirty="0"/>
              <a:t> (1:1-2) </a:t>
            </a:r>
          </a:p>
        </p:txBody>
      </p:sp>
      <p:sp>
        <p:nvSpPr>
          <p:cNvPr id="55" name="TextBox 54"/>
          <p:cNvSpPr txBox="1"/>
          <p:nvPr/>
        </p:nvSpPr>
        <p:spPr>
          <a:xfrm>
            <a:off x="0" y="4724400"/>
            <a:ext cx="1295400" cy="369332"/>
          </a:xfrm>
          <a:prstGeom prst="rect">
            <a:avLst/>
          </a:prstGeom>
          <a:noFill/>
        </p:spPr>
        <p:txBody>
          <a:bodyPr wrap="square" rtlCol="0">
            <a:spAutoFit/>
          </a:bodyPr>
          <a:lstStyle/>
          <a:p>
            <a:r>
              <a:rPr lang="en-US" dirty="0"/>
              <a:t>Style</a:t>
            </a:r>
          </a:p>
        </p:txBody>
      </p:sp>
      <p:sp>
        <p:nvSpPr>
          <p:cNvPr id="59" name="TextBox 58"/>
          <p:cNvSpPr txBox="1"/>
          <p:nvPr/>
        </p:nvSpPr>
        <p:spPr>
          <a:xfrm>
            <a:off x="990600" y="4724400"/>
            <a:ext cx="7162800" cy="369332"/>
          </a:xfrm>
          <a:prstGeom prst="rect">
            <a:avLst/>
          </a:prstGeom>
          <a:noFill/>
        </p:spPr>
        <p:txBody>
          <a:bodyPr wrap="square" rtlCol="0">
            <a:spAutoFit/>
          </a:bodyPr>
          <a:lstStyle/>
          <a:p>
            <a:r>
              <a:rPr lang="en-US" dirty="0"/>
              <a:t>                     </a:t>
            </a:r>
            <a:r>
              <a:rPr lang="en-US" b="1" dirty="0"/>
              <a:t>Apocalyptic literature – written in signs and symbols</a:t>
            </a:r>
          </a:p>
        </p:txBody>
      </p:sp>
      <p:sp>
        <p:nvSpPr>
          <p:cNvPr id="63" name="TextBox 62"/>
          <p:cNvSpPr txBox="1"/>
          <p:nvPr/>
        </p:nvSpPr>
        <p:spPr>
          <a:xfrm>
            <a:off x="-152400" y="5105400"/>
            <a:ext cx="1342149" cy="369332"/>
          </a:xfrm>
          <a:prstGeom prst="rect">
            <a:avLst/>
          </a:prstGeom>
          <a:noFill/>
        </p:spPr>
        <p:txBody>
          <a:bodyPr wrap="square" rtlCol="0">
            <a:spAutoFit/>
          </a:bodyPr>
          <a:lstStyle/>
          <a:p>
            <a:r>
              <a:rPr lang="en-US" dirty="0"/>
              <a:t>  </a:t>
            </a:r>
            <a:r>
              <a:rPr lang="en-US" sz="1600" dirty="0"/>
              <a:t>Conditions</a:t>
            </a:r>
          </a:p>
        </p:txBody>
      </p:sp>
      <p:sp>
        <p:nvSpPr>
          <p:cNvPr id="64" name="TextBox 63"/>
          <p:cNvSpPr txBox="1"/>
          <p:nvPr/>
        </p:nvSpPr>
        <p:spPr>
          <a:xfrm>
            <a:off x="990600" y="5029200"/>
            <a:ext cx="7553218" cy="646331"/>
          </a:xfrm>
          <a:prstGeom prst="rect">
            <a:avLst/>
          </a:prstGeom>
          <a:noFill/>
        </p:spPr>
        <p:txBody>
          <a:bodyPr wrap="square" rtlCol="0">
            <a:spAutoFit/>
          </a:bodyPr>
          <a:lstStyle/>
          <a:p>
            <a:r>
              <a:rPr lang="en-US" b="1" dirty="0"/>
              <a:t>Written during the time when Satan was using a world empire (Rom e) in an </a:t>
            </a:r>
          </a:p>
          <a:p>
            <a:r>
              <a:rPr lang="en-US" b="1" dirty="0"/>
              <a:t>                                 attempt to abolish the church</a:t>
            </a:r>
            <a:r>
              <a:rPr lang="en-US" dirty="0"/>
              <a:t>.   </a:t>
            </a:r>
          </a:p>
        </p:txBody>
      </p:sp>
      <p:sp>
        <p:nvSpPr>
          <p:cNvPr id="65" name="TextBox 64"/>
          <p:cNvSpPr txBox="1"/>
          <p:nvPr/>
        </p:nvSpPr>
        <p:spPr>
          <a:xfrm>
            <a:off x="-152400" y="4343400"/>
            <a:ext cx="1455756" cy="369332"/>
          </a:xfrm>
          <a:prstGeom prst="rect">
            <a:avLst/>
          </a:prstGeom>
          <a:noFill/>
        </p:spPr>
        <p:txBody>
          <a:bodyPr wrap="square" rtlCol="0">
            <a:spAutoFit/>
          </a:bodyPr>
          <a:lstStyle/>
          <a:p>
            <a:r>
              <a:rPr lang="en-US" dirty="0"/>
              <a:t>  </a:t>
            </a:r>
            <a:r>
              <a:rPr lang="en-US" sz="1600" dirty="0"/>
              <a:t>Written to</a:t>
            </a:r>
          </a:p>
        </p:txBody>
      </p:sp>
      <p:sp>
        <p:nvSpPr>
          <p:cNvPr id="66" name="TextBox 65"/>
          <p:cNvSpPr txBox="1"/>
          <p:nvPr/>
        </p:nvSpPr>
        <p:spPr>
          <a:xfrm>
            <a:off x="1447800" y="1447800"/>
            <a:ext cx="649409" cy="369332"/>
          </a:xfrm>
          <a:prstGeom prst="rect">
            <a:avLst/>
          </a:prstGeom>
          <a:noFill/>
        </p:spPr>
        <p:txBody>
          <a:bodyPr wrap="square" rtlCol="0">
            <a:spAutoFit/>
          </a:bodyPr>
          <a:lstStyle/>
          <a:p>
            <a:r>
              <a:rPr lang="en-US" b="1" dirty="0">
                <a:solidFill>
                  <a:srgbClr val="FFFF00"/>
                </a:solidFill>
              </a:rPr>
              <a:t>Intro</a:t>
            </a:r>
          </a:p>
        </p:txBody>
      </p:sp>
      <p:sp>
        <p:nvSpPr>
          <p:cNvPr id="67" name="TextBox 66"/>
          <p:cNvSpPr txBox="1"/>
          <p:nvPr/>
        </p:nvSpPr>
        <p:spPr>
          <a:xfrm>
            <a:off x="1066800" y="2133600"/>
            <a:ext cx="1633266" cy="1169551"/>
          </a:xfrm>
          <a:prstGeom prst="rect">
            <a:avLst/>
          </a:prstGeom>
          <a:noFill/>
        </p:spPr>
        <p:txBody>
          <a:bodyPr wrap="square" rtlCol="0">
            <a:spAutoFit/>
          </a:bodyPr>
          <a:lstStyle/>
          <a:p>
            <a:pPr>
              <a:buFont typeface="Arial" pitchFamily="34" charset="0"/>
              <a:buChar char="•"/>
            </a:pPr>
            <a:r>
              <a:rPr lang="en-US" sz="1400" b="1" dirty="0"/>
              <a:t>About John</a:t>
            </a:r>
          </a:p>
          <a:p>
            <a:pPr>
              <a:buFont typeface="Arial" pitchFamily="34" charset="0"/>
              <a:buChar char="•"/>
            </a:pPr>
            <a:r>
              <a:rPr lang="en-US" sz="1400" b="1" dirty="0"/>
              <a:t>The vision</a:t>
            </a:r>
          </a:p>
          <a:p>
            <a:pPr>
              <a:buFont typeface="Arial" pitchFamily="34" charset="0"/>
              <a:buChar char="•"/>
            </a:pPr>
            <a:r>
              <a:rPr lang="en-US" sz="1400" b="1" dirty="0"/>
              <a:t>The purpose</a:t>
            </a:r>
          </a:p>
          <a:p>
            <a:pPr>
              <a:buFont typeface="Arial" pitchFamily="34" charset="0"/>
              <a:buChar char="•"/>
            </a:pPr>
            <a:r>
              <a:rPr lang="en-US" sz="1400" b="1" dirty="0"/>
              <a:t>The mystery</a:t>
            </a:r>
          </a:p>
          <a:p>
            <a:r>
              <a:rPr lang="en-US" sz="1400" b="1" dirty="0"/>
              <a:t>   explained</a:t>
            </a:r>
          </a:p>
        </p:txBody>
      </p:sp>
      <p:sp>
        <p:nvSpPr>
          <p:cNvPr id="68" name="TextBox 67"/>
          <p:cNvSpPr txBox="1"/>
          <p:nvPr/>
        </p:nvSpPr>
        <p:spPr>
          <a:xfrm>
            <a:off x="1219200" y="3733800"/>
            <a:ext cx="1010085" cy="584775"/>
          </a:xfrm>
          <a:prstGeom prst="rect">
            <a:avLst/>
          </a:prstGeom>
          <a:noFill/>
        </p:spPr>
        <p:txBody>
          <a:bodyPr wrap="square" rtlCol="0">
            <a:spAutoFit/>
          </a:bodyPr>
          <a:lstStyle/>
          <a:p>
            <a:r>
              <a:rPr lang="en-US" sz="1600" b="1" dirty="0"/>
              <a:t>Chapter </a:t>
            </a:r>
          </a:p>
          <a:p>
            <a:r>
              <a:rPr lang="en-US" sz="1600" b="1" dirty="0"/>
              <a:t>        1</a:t>
            </a:r>
          </a:p>
        </p:txBody>
      </p:sp>
      <p:cxnSp>
        <p:nvCxnSpPr>
          <p:cNvPr id="69" name="Straight Connector 68"/>
          <p:cNvCxnSpPr/>
          <p:nvPr/>
        </p:nvCxnSpPr>
        <p:spPr>
          <a:xfrm rot="5400000">
            <a:off x="2095500" y="27813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2286000" y="1447800"/>
            <a:ext cx="1488149" cy="369332"/>
          </a:xfrm>
          <a:prstGeom prst="rect">
            <a:avLst/>
          </a:prstGeom>
          <a:noFill/>
        </p:spPr>
        <p:txBody>
          <a:bodyPr wrap="square" rtlCol="0">
            <a:spAutoFit/>
          </a:bodyPr>
          <a:lstStyle/>
          <a:p>
            <a:r>
              <a:rPr lang="en-US" b="1" dirty="0">
                <a:solidFill>
                  <a:srgbClr val="FFFF00"/>
                </a:solidFill>
                <a:latin typeface="Arial Narrow" pitchFamily="34" charset="0"/>
              </a:rPr>
              <a:t> 7 churches</a:t>
            </a:r>
          </a:p>
        </p:txBody>
      </p:sp>
      <p:sp>
        <p:nvSpPr>
          <p:cNvPr id="74" name="TextBox 73"/>
          <p:cNvSpPr txBox="1"/>
          <p:nvPr/>
        </p:nvSpPr>
        <p:spPr>
          <a:xfrm>
            <a:off x="2286000" y="3733800"/>
            <a:ext cx="1428826" cy="584775"/>
          </a:xfrm>
          <a:prstGeom prst="rect">
            <a:avLst/>
          </a:prstGeom>
          <a:noFill/>
        </p:spPr>
        <p:txBody>
          <a:bodyPr wrap="square" rtlCol="0">
            <a:spAutoFit/>
          </a:bodyPr>
          <a:lstStyle/>
          <a:p>
            <a:r>
              <a:rPr lang="en-US" sz="1600" b="1" dirty="0"/>
              <a:t>  Chapters </a:t>
            </a:r>
          </a:p>
          <a:p>
            <a:r>
              <a:rPr lang="en-US" sz="1600" b="1" dirty="0"/>
              <a:t>      2-3 </a:t>
            </a:r>
          </a:p>
        </p:txBody>
      </p:sp>
      <p:sp>
        <p:nvSpPr>
          <p:cNvPr id="78" name="TextBox 77"/>
          <p:cNvSpPr txBox="1"/>
          <p:nvPr/>
        </p:nvSpPr>
        <p:spPr>
          <a:xfrm>
            <a:off x="2286000" y="1752600"/>
            <a:ext cx="1295400" cy="1846659"/>
          </a:xfrm>
          <a:prstGeom prst="rect">
            <a:avLst/>
          </a:prstGeom>
          <a:noFill/>
        </p:spPr>
        <p:txBody>
          <a:bodyPr wrap="square" rtlCol="0">
            <a:spAutoFit/>
          </a:bodyPr>
          <a:lstStyle/>
          <a:p>
            <a:pPr>
              <a:buFont typeface="Arial" pitchFamily="34" charset="0"/>
              <a:buChar char="•"/>
            </a:pPr>
            <a:r>
              <a:rPr lang="en-US" sz="1400" b="1" dirty="0">
                <a:latin typeface="Arial Narrow" pitchFamily="34" charset="0"/>
              </a:rPr>
              <a:t>Ephesus</a:t>
            </a:r>
          </a:p>
          <a:p>
            <a:pPr>
              <a:buFont typeface="Arial" pitchFamily="34" charset="0"/>
              <a:buChar char="•"/>
            </a:pPr>
            <a:r>
              <a:rPr lang="en-US" sz="1400" b="1" dirty="0">
                <a:latin typeface="Arial Narrow" pitchFamily="34" charset="0"/>
              </a:rPr>
              <a:t>Smyrna</a:t>
            </a:r>
          </a:p>
          <a:p>
            <a:pPr>
              <a:buFont typeface="Arial" pitchFamily="34" charset="0"/>
              <a:buChar char="•"/>
            </a:pPr>
            <a:r>
              <a:rPr lang="en-US" sz="1400" b="1" dirty="0">
                <a:latin typeface="Arial Narrow" pitchFamily="34" charset="0"/>
              </a:rPr>
              <a:t>Pergamos</a:t>
            </a:r>
          </a:p>
          <a:p>
            <a:pPr>
              <a:buFont typeface="Arial" pitchFamily="34" charset="0"/>
              <a:buChar char="•"/>
            </a:pPr>
            <a:r>
              <a:rPr lang="en-US" sz="1400" b="1" dirty="0">
                <a:latin typeface="Arial Narrow" pitchFamily="34" charset="0"/>
              </a:rPr>
              <a:t>Thyatira</a:t>
            </a:r>
          </a:p>
          <a:p>
            <a:pPr>
              <a:buFont typeface="Arial" pitchFamily="34" charset="0"/>
              <a:buChar char="•"/>
            </a:pPr>
            <a:r>
              <a:rPr lang="en-US" sz="1400" b="1" dirty="0">
                <a:latin typeface="Arial Narrow" pitchFamily="34" charset="0"/>
              </a:rPr>
              <a:t>Sardis</a:t>
            </a:r>
          </a:p>
          <a:p>
            <a:pPr>
              <a:buFont typeface="Arial" pitchFamily="34" charset="0"/>
              <a:buChar char="•"/>
            </a:pPr>
            <a:r>
              <a:rPr lang="en-US" sz="1400" b="1" dirty="0">
                <a:latin typeface="Arial Narrow" pitchFamily="34" charset="0"/>
              </a:rPr>
              <a:t>Philadelphia</a:t>
            </a:r>
          </a:p>
          <a:p>
            <a:pPr>
              <a:buFont typeface="Arial" pitchFamily="34" charset="0"/>
              <a:buChar char="•"/>
            </a:pPr>
            <a:r>
              <a:rPr lang="en-US" sz="1400" b="1" dirty="0">
                <a:latin typeface="Arial Narrow" pitchFamily="34" charset="0"/>
              </a:rPr>
              <a:t>Laodicea</a:t>
            </a:r>
          </a:p>
          <a:p>
            <a:pPr>
              <a:buFont typeface="Arial" pitchFamily="34" charset="0"/>
              <a:buChar char="•"/>
            </a:pPr>
            <a:endParaRPr lang="en-US" sz="1600" dirty="0">
              <a:latin typeface="Arial Narrow" pitchFamily="34" charset="0"/>
            </a:endParaRPr>
          </a:p>
        </p:txBody>
      </p:sp>
      <p:cxnSp>
        <p:nvCxnSpPr>
          <p:cNvPr id="79" name="Straight Connector 78"/>
          <p:cNvCxnSpPr/>
          <p:nvPr/>
        </p:nvCxnSpPr>
        <p:spPr>
          <a:xfrm rot="5400000">
            <a:off x="3162300" y="27051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3505200" y="1447800"/>
            <a:ext cx="1728510" cy="369332"/>
          </a:xfrm>
          <a:prstGeom prst="rect">
            <a:avLst/>
          </a:prstGeom>
          <a:noFill/>
        </p:spPr>
        <p:txBody>
          <a:bodyPr wrap="square" rtlCol="0">
            <a:spAutoFit/>
          </a:bodyPr>
          <a:lstStyle/>
          <a:p>
            <a:r>
              <a:rPr lang="en-US" b="1" dirty="0">
                <a:solidFill>
                  <a:srgbClr val="FFFF00"/>
                </a:solidFill>
                <a:latin typeface="Arial Narrow" pitchFamily="34" charset="0"/>
              </a:rPr>
              <a:t>   7 Seals</a:t>
            </a:r>
          </a:p>
        </p:txBody>
      </p:sp>
      <p:sp>
        <p:nvSpPr>
          <p:cNvPr id="85" name="TextBox 84"/>
          <p:cNvSpPr txBox="1"/>
          <p:nvPr/>
        </p:nvSpPr>
        <p:spPr>
          <a:xfrm>
            <a:off x="3505200" y="1905000"/>
            <a:ext cx="1491343" cy="1169551"/>
          </a:xfrm>
          <a:prstGeom prst="rect">
            <a:avLst/>
          </a:prstGeom>
          <a:noFill/>
        </p:spPr>
        <p:txBody>
          <a:bodyPr wrap="square" rtlCol="0">
            <a:spAutoFit/>
          </a:bodyPr>
          <a:lstStyle/>
          <a:p>
            <a:pPr>
              <a:buFont typeface="Arial" pitchFamily="34" charset="0"/>
              <a:buChar char="•"/>
            </a:pPr>
            <a:r>
              <a:rPr lang="en-US" sz="1400" b="1" dirty="0">
                <a:latin typeface="Arial Narrow" pitchFamily="34" charset="0"/>
              </a:rPr>
              <a:t>The throne</a:t>
            </a:r>
          </a:p>
          <a:p>
            <a:pPr>
              <a:buFont typeface="Arial" pitchFamily="34" charset="0"/>
              <a:buChar char="•"/>
            </a:pPr>
            <a:r>
              <a:rPr lang="en-US" sz="1400" b="1" dirty="0">
                <a:latin typeface="Arial Narrow" pitchFamily="34" charset="0"/>
              </a:rPr>
              <a:t>The opening</a:t>
            </a:r>
          </a:p>
          <a:p>
            <a:pPr>
              <a:buFont typeface="Arial" pitchFamily="34" charset="0"/>
              <a:buChar char="•"/>
            </a:pPr>
            <a:r>
              <a:rPr lang="en-US" sz="1400" b="1" dirty="0">
                <a:latin typeface="Arial Narrow" pitchFamily="34" charset="0"/>
              </a:rPr>
              <a:t>The servants </a:t>
            </a:r>
          </a:p>
          <a:p>
            <a:r>
              <a:rPr lang="en-US" sz="1400" b="1" dirty="0">
                <a:latin typeface="Arial Narrow" pitchFamily="34" charset="0"/>
              </a:rPr>
              <a:t>      sealed</a:t>
            </a:r>
          </a:p>
          <a:p>
            <a:pPr>
              <a:buFont typeface="Arial" pitchFamily="34" charset="0"/>
              <a:buChar char="•"/>
            </a:pPr>
            <a:endParaRPr lang="en-US" sz="1400" dirty="0">
              <a:latin typeface="Arial Narrow" pitchFamily="34" charset="0"/>
            </a:endParaRPr>
          </a:p>
        </p:txBody>
      </p:sp>
      <p:sp>
        <p:nvSpPr>
          <p:cNvPr id="86" name="TextBox 85"/>
          <p:cNvSpPr txBox="1"/>
          <p:nvPr/>
        </p:nvSpPr>
        <p:spPr>
          <a:xfrm>
            <a:off x="4648200" y="1447800"/>
            <a:ext cx="1570094" cy="369332"/>
          </a:xfrm>
          <a:prstGeom prst="rect">
            <a:avLst/>
          </a:prstGeom>
          <a:noFill/>
        </p:spPr>
        <p:txBody>
          <a:bodyPr wrap="square" rtlCol="0">
            <a:spAutoFit/>
          </a:bodyPr>
          <a:lstStyle/>
          <a:p>
            <a:r>
              <a:rPr lang="en-US" b="1" dirty="0">
                <a:solidFill>
                  <a:srgbClr val="FFFF00"/>
                </a:solidFill>
                <a:latin typeface="Arial Narrow" pitchFamily="34" charset="0"/>
              </a:rPr>
              <a:t>7 Trumpets</a:t>
            </a:r>
          </a:p>
        </p:txBody>
      </p:sp>
      <p:sp>
        <p:nvSpPr>
          <p:cNvPr id="88" name="TextBox 87"/>
          <p:cNvSpPr txBox="1"/>
          <p:nvPr/>
        </p:nvSpPr>
        <p:spPr>
          <a:xfrm>
            <a:off x="4572000" y="3733800"/>
            <a:ext cx="1395855" cy="584775"/>
          </a:xfrm>
          <a:prstGeom prst="rect">
            <a:avLst/>
          </a:prstGeom>
          <a:noFill/>
        </p:spPr>
        <p:txBody>
          <a:bodyPr wrap="square" rtlCol="0">
            <a:spAutoFit/>
          </a:bodyPr>
          <a:lstStyle/>
          <a:p>
            <a:r>
              <a:rPr lang="en-US" sz="1600" b="1" dirty="0"/>
              <a:t>Chapters</a:t>
            </a:r>
          </a:p>
          <a:p>
            <a:r>
              <a:rPr lang="en-US" sz="1600" b="1" dirty="0"/>
              <a:t>    8-11</a:t>
            </a:r>
          </a:p>
        </p:txBody>
      </p:sp>
      <p:sp>
        <p:nvSpPr>
          <p:cNvPr id="89" name="TextBox 88"/>
          <p:cNvSpPr txBox="1"/>
          <p:nvPr/>
        </p:nvSpPr>
        <p:spPr>
          <a:xfrm>
            <a:off x="5791200" y="1447800"/>
            <a:ext cx="1219201" cy="646331"/>
          </a:xfrm>
          <a:prstGeom prst="rect">
            <a:avLst/>
          </a:prstGeom>
          <a:noFill/>
        </p:spPr>
        <p:txBody>
          <a:bodyPr wrap="square" rtlCol="0">
            <a:spAutoFit/>
          </a:bodyPr>
          <a:lstStyle/>
          <a:p>
            <a:r>
              <a:rPr lang="en-US" b="1" dirty="0">
                <a:solidFill>
                  <a:srgbClr val="FFFF00"/>
                </a:solidFill>
                <a:latin typeface="Arial Narrow" pitchFamily="34" charset="0"/>
              </a:rPr>
              <a:t>Man-child</a:t>
            </a:r>
          </a:p>
          <a:p>
            <a:r>
              <a:rPr lang="en-US" b="1" dirty="0">
                <a:solidFill>
                  <a:srgbClr val="FFFF00"/>
                </a:solidFill>
                <a:latin typeface="Arial Narrow" pitchFamily="34" charset="0"/>
              </a:rPr>
              <a:t>&amp; Dragon</a:t>
            </a:r>
          </a:p>
        </p:txBody>
      </p:sp>
      <p:cxnSp>
        <p:nvCxnSpPr>
          <p:cNvPr id="90" name="Straight Connector 89"/>
          <p:cNvCxnSpPr/>
          <p:nvPr/>
        </p:nvCxnSpPr>
        <p:spPr>
          <a:xfrm rot="5400000">
            <a:off x="5334000" y="2743200"/>
            <a:ext cx="28194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92" name="TextBox 91"/>
          <p:cNvSpPr txBox="1"/>
          <p:nvPr/>
        </p:nvSpPr>
        <p:spPr>
          <a:xfrm>
            <a:off x="6858000" y="1447800"/>
            <a:ext cx="1225245" cy="646331"/>
          </a:xfrm>
          <a:prstGeom prst="rect">
            <a:avLst/>
          </a:prstGeom>
          <a:noFill/>
        </p:spPr>
        <p:txBody>
          <a:bodyPr wrap="square" rtlCol="0">
            <a:spAutoFit/>
          </a:bodyPr>
          <a:lstStyle/>
          <a:p>
            <a:r>
              <a:rPr lang="en-US" b="1" dirty="0">
                <a:solidFill>
                  <a:srgbClr val="FFFF00"/>
                </a:solidFill>
                <a:latin typeface="Arial Narrow" pitchFamily="34" charset="0"/>
              </a:rPr>
              <a:t>7 Bowls</a:t>
            </a:r>
          </a:p>
          <a:p>
            <a:r>
              <a:rPr lang="en-US" b="1" dirty="0">
                <a:solidFill>
                  <a:srgbClr val="FFFF00"/>
                </a:solidFill>
                <a:latin typeface="Arial Narrow" pitchFamily="34" charset="0"/>
              </a:rPr>
              <a:t>of Wrath</a:t>
            </a:r>
          </a:p>
        </p:txBody>
      </p:sp>
      <p:cxnSp>
        <p:nvCxnSpPr>
          <p:cNvPr id="102" name="Straight Connector 101"/>
          <p:cNvCxnSpPr/>
          <p:nvPr/>
        </p:nvCxnSpPr>
        <p:spPr>
          <a:xfrm rot="5400000">
            <a:off x="6400800" y="2743200"/>
            <a:ext cx="28194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03" name="TextBox 102"/>
          <p:cNvSpPr txBox="1"/>
          <p:nvPr/>
        </p:nvSpPr>
        <p:spPr>
          <a:xfrm>
            <a:off x="7924800" y="1447800"/>
            <a:ext cx="1280491" cy="1077218"/>
          </a:xfrm>
          <a:prstGeom prst="rect">
            <a:avLst/>
          </a:prstGeom>
          <a:noFill/>
        </p:spPr>
        <p:txBody>
          <a:bodyPr wrap="square" rtlCol="0">
            <a:spAutoFit/>
          </a:bodyPr>
          <a:lstStyle/>
          <a:p>
            <a:r>
              <a:rPr lang="en-US" sz="1600" dirty="0">
                <a:latin typeface="Arial Narrow" pitchFamily="34" charset="0"/>
              </a:rPr>
              <a:t>  </a:t>
            </a:r>
            <a:r>
              <a:rPr lang="en-US" sz="1600" b="1" dirty="0">
                <a:solidFill>
                  <a:srgbClr val="FFFF00"/>
                </a:solidFill>
                <a:latin typeface="Arial Narrow" pitchFamily="34" charset="0"/>
              </a:rPr>
              <a:t>Satan’s</a:t>
            </a:r>
          </a:p>
          <a:p>
            <a:r>
              <a:rPr lang="en-US" sz="1600" b="1" dirty="0">
                <a:solidFill>
                  <a:srgbClr val="FFFF00"/>
                </a:solidFill>
                <a:latin typeface="Arial Narrow" pitchFamily="34" charset="0"/>
              </a:rPr>
              <a:t>Bound/New</a:t>
            </a:r>
          </a:p>
          <a:p>
            <a:r>
              <a:rPr lang="en-US" sz="1600" b="1" dirty="0">
                <a:solidFill>
                  <a:srgbClr val="FFFF00"/>
                </a:solidFill>
                <a:latin typeface="Arial Narrow" pitchFamily="34" charset="0"/>
              </a:rPr>
              <a:t> Heaven &amp;</a:t>
            </a:r>
          </a:p>
          <a:p>
            <a:r>
              <a:rPr lang="en-US" sz="1600" b="1" dirty="0">
                <a:solidFill>
                  <a:srgbClr val="FFFF00"/>
                </a:solidFill>
                <a:latin typeface="Arial Narrow" pitchFamily="34" charset="0"/>
              </a:rPr>
              <a:t>New Earth</a:t>
            </a:r>
          </a:p>
        </p:txBody>
      </p:sp>
      <p:sp>
        <p:nvSpPr>
          <p:cNvPr id="105" name="TextBox 104"/>
          <p:cNvSpPr txBox="1"/>
          <p:nvPr/>
        </p:nvSpPr>
        <p:spPr>
          <a:xfrm>
            <a:off x="6705600" y="3733800"/>
            <a:ext cx="1014855" cy="584775"/>
          </a:xfrm>
          <a:prstGeom prst="rect">
            <a:avLst/>
          </a:prstGeom>
          <a:noFill/>
        </p:spPr>
        <p:txBody>
          <a:bodyPr wrap="square" rtlCol="0">
            <a:spAutoFit/>
          </a:bodyPr>
          <a:lstStyle/>
          <a:p>
            <a:r>
              <a:rPr lang="en-US" sz="1600" b="1" dirty="0"/>
              <a:t>Chapters</a:t>
            </a:r>
          </a:p>
          <a:p>
            <a:r>
              <a:rPr lang="en-US" sz="1600" b="1" dirty="0"/>
              <a:t>    15-16</a:t>
            </a:r>
          </a:p>
        </p:txBody>
      </p:sp>
      <p:sp>
        <p:nvSpPr>
          <p:cNvPr id="106" name="TextBox 105"/>
          <p:cNvSpPr txBox="1"/>
          <p:nvPr/>
        </p:nvSpPr>
        <p:spPr>
          <a:xfrm>
            <a:off x="7772400" y="3733800"/>
            <a:ext cx="1091055" cy="584775"/>
          </a:xfrm>
          <a:prstGeom prst="rect">
            <a:avLst/>
          </a:prstGeom>
          <a:noFill/>
        </p:spPr>
        <p:txBody>
          <a:bodyPr wrap="square" rtlCol="0">
            <a:spAutoFit/>
          </a:bodyPr>
          <a:lstStyle/>
          <a:p>
            <a:r>
              <a:rPr lang="en-US" sz="1600" b="1" dirty="0"/>
              <a:t>Chapters</a:t>
            </a:r>
          </a:p>
          <a:p>
            <a:r>
              <a:rPr lang="en-US" sz="1600" b="1" dirty="0"/>
              <a:t>   17-22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Mark</a:t>
            </a:r>
          </a:p>
        </p:txBody>
      </p:sp>
      <p:sp>
        <p:nvSpPr>
          <p:cNvPr id="3" name="Content Placeholder 2"/>
          <p:cNvSpPr>
            <a:spLocks noGrp="1"/>
          </p:cNvSpPr>
          <p:nvPr>
            <p:ph idx="1"/>
          </p:nvPr>
        </p:nvSpPr>
        <p:spPr>
          <a:xfrm>
            <a:off x="762000" y="1371600"/>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Modified From God's Masterwork - Swindoll</a:t>
            </a:r>
          </a:p>
        </p:txBody>
      </p:sp>
      <p:cxnSp>
        <p:nvCxnSpPr>
          <p:cNvPr id="5" name="Straight Connector 4"/>
          <p:cNvCxnSpPr/>
          <p:nvPr/>
        </p:nvCxnSpPr>
        <p:spPr>
          <a:xfrm rot="5400000">
            <a:off x="-609600" y="2895600"/>
            <a:ext cx="31242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048500" y="2933700"/>
            <a:ext cx="3200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152400" y="5562600"/>
            <a:ext cx="1981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543800" y="5562600"/>
            <a:ext cx="1981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838200" y="6553200"/>
            <a:ext cx="76962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53340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6388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flipV="1">
            <a:off x="1143000" y="4255532"/>
            <a:ext cx="2743200" cy="369332"/>
          </a:xfrm>
          <a:prstGeom prst="rect">
            <a:avLst/>
          </a:prstGeom>
          <a:noFill/>
        </p:spPr>
        <p:txBody>
          <a:bodyPr wrap="square" rtlCol="0">
            <a:spAutoFit/>
          </a:bodyPr>
          <a:lstStyle/>
          <a:p>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838200" y="4191000"/>
            <a:ext cx="2362200" cy="369332"/>
          </a:xfrm>
          <a:prstGeom prst="rect">
            <a:avLst/>
          </a:prstGeom>
          <a:noFill/>
        </p:spPr>
        <p:txBody>
          <a:bodyPr wrap="square" rtlCol="0">
            <a:spAutoFit/>
          </a:bodyPr>
          <a:lstStyle/>
          <a:p>
            <a:r>
              <a:rPr lang="en-US" dirty="0"/>
              <a:t>    </a:t>
            </a:r>
            <a:r>
              <a:rPr lang="en-US" sz="1600" dirty="0"/>
              <a:t>Chapters 1:1--13</a:t>
            </a:r>
          </a:p>
        </p:txBody>
      </p:sp>
      <p:sp>
        <p:nvSpPr>
          <p:cNvPr id="118" name="TextBox 117"/>
          <p:cNvSpPr txBox="1"/>
          <p:nvPr/>
        </p:nvSpPr>
        <p:spPr>
          <a:xfrm>
            <a:off x="2971800" y="4191000"/>
            <a:ext cx="3048000" cy="338554"/>
          </a:xfrm>
          <a:prstGeom prst="rect">
            <a:avLst/>
          </a:prstGeom>
          <a:noFill/>
        </p:spPr>
        <p:txBody>
          <a:bodyPr wrap="square" rtlCol="0">
            <a:spAutoFit/>
          </a:bodyPr>
          <a:lstStyle/>
          <a:p>
            <a:r>
              <a:rPr lang="en-US" sz="1600" dirty="0"/>
              <a:t>       Chapters 1:14-8:30</a:t>
            </a:r>
          </a:p>
        </p:txBody>
      </p:sp>
      <p:sp>
        <p:nvSpPr>
          <p:cNvPr id="132" name="TextBox 131"/>
          <p:cNvSpPr txBox="1"/>
          <p:nvPr/>
        </p:nvSpPr>
        <p:spPr>
          <a:xfrm>
            <a:off x="990600" y="4038600"/>
            <a:ext cx="2362200" cy="369332"/>
          </a:xfrm>
          <a:prstGeom prst="rect">
            <a:avLst/>
          </a:prstGeom>
          <a:noFill/>
        </p:spPr>
        <p:txBody>
          <a:bodyPr wrap="square" rtlCol="0">
            <a:spAutoFit/>
          </a:bodyPr>
          <a:lstStyle/>
          <a:p>
            <a:r>
              <a:rPr lang="en-US" dirty="0"/>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cxnSp>
        <p:nvCxnSpPr>
          <p:cNvPr id="53" name="Straight Connector 52"/>
          <p:cNvCxnSpPr/>
          <p:nvPr/>
        </p:nvCxnSpPr>
        <p:spPr>
          <a:xfrm rot="5400000">
            <a:off x="1371600" y="2895600"/>
            <a:ext cx="3124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838200" y="4572000"/>
            <a:ext cx="7696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0" y="4953000"/>
            <a:ext cx="84582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0" y="60960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4114800" y="2895600"/>
            <a:ext cx="3124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5943600" y="4191000"/>
            <a:ext cx="2590800" cy="338554"/>
          </a:xfrm>
          <a:prstGeom prst="rect">
            <a:avLst/>
          </a:prstGeom>
          <a:noFill/>
        </p:spPr>
        <p:txBody>
          <a:bodyPr wrap="square" rtlCol="0">
            <a:spAutoFit/>
          </a:bodyPr>
          <a:lstStyle/>
          <a:p>
            <a:r>
              <a:rPr lang="en-US" sz="1600" dirty="0"/>
              <a:t>     Chapters 8:31-16:20</a:t>
            </a:r>
          </a:p>
        </p:txBody>
      </p:sp>
      <p:sp>
        <p:nvSpPr>
          <p:cNvPr id="85" name="TextBox 84"/>
          <p:cNvSpPr txBox="1"/>
          <p:nvPr/>
        </p:nvSpPr>
        <p:spPr>
          <a:xfrm>
            <a:off x="1066800" y="1447800"/>
            <a:ext cx="2292792" cy="584775"/>
          </a:xfrm>
          <a:prstGeom prst="rect">
            <a:avLst/>
          </a:prstGeom>
          <a:noFill/>
        </p:spPr>
        <p:txBody>
          <a:bodyPr wrap="square" rtlCol="0">
            <a:spAutoFit/>
          </a:bodyPr>
          <a:lstStyle/>
          <a:p>
            <a:r>
              <a:rPr lang="en-US" sz="1600" dirty="0">
                <a:latin typeface="Arial Black" pitchFamily="34" charset="0"/>
              </a:rPr>
              <a:t>  Introduction &amp;</a:t>
            </a:r>
          </a:p>
          <a:p>
            <a:r>
              <a:rPr lang="en-US" sz="1600" dirty="0">
                <a:latin typeface="Arial Black" pitchFamily="34" charset="0"/>
              </a:rPr>
              <a:t>    Preparation</a:t>
            </a:r>
          </a:p>
        </p:txBody>
      </p:sp>
      <p:sp>
        <p:nvSpPr>
          <p:cNvPr id="86" name="TextBox 85"/>
          <p:cNvSpPr txBox="1"/>
          <p:nvPr/>
        </p:nvSpPr>
        <p:spPr>
          <a:xfrm>
            <a:off x="3124200" y="1447800"/>
            <a:ext cx="2929670" cy="338554"/>
          </a:xfrm>
          <a:prstGeom prst="rect">
            <a:avLst/>
          </a:prstGeom>
          <a:noFill/>
        </p:spPr>
        <p:txBody>
          <a:bodyPr wrap="square" rtlCol="0">
            <a:spAutoFit/>
          </a:bodyPr>
          <a:lstStyle/>
          <a:p>
            <a:r>
              <a:rPr lang="en-US" sz="1600" dirty="0">
                <a:latin typeface="Arial Black" pitchFamily="34" charset="0"/>
              </a:rPr>
              <a:t>The Servant at Work</a:t>
            </a:r>
          </a:p>
        </p:txBody>
      </p:sp>
      <p:sp>
        <p:nvSpPr>
          <p:cNvPr id="87" name="TextBox 86"/>
          <p:cNvSpPr txBox="1"/>
          <p:nvPr/>
        </p:nvSpPr>
        <p:spPr>
          <a:xfrm>
            <a:off x="5867400" y="1447800"/>
            <a:ext cx="3276600" cy="584775"/>
          </a:xfrm>
          <a:prstGeom prst="rect">
            <a:avLst/>
          </a:prstGeom>
          <a:noFill/>
        </p:spPr>
        <p:txBody>
          <a:bodyPr wrap="square" rtlCol="0">
            <a:spAutoFit/>
          </a:bodyPr>
          <a:lstStyle/>
          <a:p>
            <a:r>
              <a:rPr lang="en-US" sz="1600" dirty="0">
                <a:latin typeface="Arial Black" pitchFamily="34" charset="0"/>
              </a:rPr>
              <a:t> The Servant Rejected…</a:t>
            </a:r>
          </a:p>
          <a:p>
            <a:r>
              <a:rPr lang="en-US" sz="1600" dirty="0">
                <a:latin typeface="Arial Black" pitchFamily="34" charset="0"/>
              </a:rPr>
              <a:t>         Then Exalted</a:t>
            </a:r>
          </a:p>
        </p:txBody>
      </p:sp>
      <p:sp>
        <p:nvSpPr>
          <p:cNvPr id="88" name="TextBox 87"/>
          <p:cNvSpPr txBox="1"/>
          <p:nvPr/>
        </p:nvSpPr>
        <p:spPr>
          <a:xfrm>
            <a:off x="1066800" y="2057400"/>
            <a:ext cx="2438401" cy="830997"/>
          </a:xfrm>
          <a:prstGeom prst="rect">
            <a:avLst/>
          </a:prstGeom>
          <a:noFill/>
        </p:spPr>
        <p:txBody>
          <a:bodyPr wrap="square" rtlCol="0">
            <a:spAutoFit/>
          </a:bodyPr>
          <a:lstStyle/>
          <a:p>
            <a:r>
              <a:rPr lang="en-US" sz="1600" b="1" dirty="0"/>
              <a:t>A brief introduction </a:t>
            </a:r>
          </a:p>
          <a:p>
            <a:r>
              <a:rPr lang="en-US" sz="1600" b="1" dirty="0"/>
              <a:t>sets Jesus ministry </a:t>
            </a:r>
          </a:p>
          <a:p>
            <a:r>
              <a:rPr lang="en-US" sz="1600" b="1" dirty="0"/>
              <a:t>        in motion </a:t>
            </a:r>
          </a:p>
        </p:txBody>
      </p:sp>
      <p:sp>
        <p:nvSpPr>
          <p:cNvPr id="89" name="TextBox 88"/>
          <p:cNvSpPr txBox="1"/>
          <p:nvPr/>
        </p:nvSpPr>
        <p:spPr>
          <a:xfrm>
            <a:off x="1143000" y="2895600"/>
            <a:ext cx="1930604" cy="954107"/>
          </a:xfrm>
          <a:prstGeom prst="rect">
            <a:avLst/>
          </a:prstGeom>
          <a:noFill/>
        </p:spPr>
        <p:txBody>
          <a:bodyPr wrap="square" rtlCol="0">
            <a:spAutoFit/>
          </a:bodyPr>
          <a:lstStyle/>
          <a:p>
            <a:pPr>
              <a:buFont typeface="Arial" pitchFamily="34" charset="0"/>
              <a:buChar char="•"/>
            </a:pPr>
            <a:r>
              <a:rPr lang="en-US" sz="1400" dirty="0"/>
              <a:t>John the Baptizer</a:t>
            </a:r>
            <a:br>
              <a:rPr lang="en-US" sz="1400" dirty="0"/>
            </a:br>
            <a:r>
              <a:rPr lang="en-US" sz="1400" dirty="0"/>
              <a:t>prepares the way</a:t>
            </a:r>
          </a:p>
          <a:p>
            <a:pPr>
              <a:buFont typeface="Arial" pitchFamily="34" charset="0"/>
              <a:buChar char="•"/>
            </a:pPr>
            <a:r>
              <a:rPr lang="en-US" sz="1400" dirty="0"/>
              <a:t>Jesus is tempted </a:t>
            </a:r>
            <a:br>
              <a:rPr lang="en-US" sz="1400" dirty="0"/>
            </a:br>
            <a:r>
              <a:rPr lang="en-US" sz="1400" dirty="0"/>
              <a:t>in the wilderness</a:t>
            </a:r>
          </a:p>
        </p:txBody>
      </p:sp>
      <p:sp>
        <p:nvSpPr>
          <p:cNvPr id="103" name="TextBox 102"/>
          <p:cNvSpPr txBox="1"/>
          <p:nvPr/>
        </p:nvSpPr>
        <p:spPr>
          <a:xfrm>
            <a:off x="3048000" y="1828800"/>
            <a:ext cx="2981687" cy="338554"/>
          </a:xfrm>
          <a:prstGeom prst="rect">
            <a:avLst/>
          </a:prstGeom>
          <a:noFill/>
        </p:spPr>
        <p:txBody>
          <a:bodyPr wrap="square" rtlCol="0">
            <a:spAutoFit/>
          </a:bodyPr>
          <a:lstStyle/>
          <a:p>
            <a:r>
              <a:rPr lang="en-US" sz="1600" b="1" dirty="0"/>
              <a:t> Jesus helping people in need .</a:t>
            </a:r>
          </a:p>
        </p:txBody>
      </p:sp>
      <p:sp>
        <p:nvSpPr>
          <p:cNvPr id="105" name="TextBox 104"/>
          <p:cNvSpPr txBox="1"/>
          <p:nvPr/>
        </p:nvSpPr>
        <p:spPr>
          <a:xfrm>
            <a:off x="2971800" y="2286000"/>
            <a:ext cx="3048000" cy="2308324"/>
          </a:xfrm>
          <a:prstGeom prst="rect">
            <a:avLst/>
          </a:prstGeom>
          <a:noFill/>
        </p:spPr>
        <p:txBody>
          <a:bodyPr wrap="square" rtlCol="0">
            <a:spAutoFit/>
          </a:bodyPr>
          <a:lstStyle/>
          <a:p>
            <a:pPr>
              <a:buFont typeface="Arial" pitchFamily="34" charset="0"/>
              <a:buChar char="•"/>
            </a:pPr>
            <a:r>
              <a:rPr lang="en-US" sz="1400" dirty="0"/>
              <a:t>Because people are in darkness,</a:t>
            </a:r>
            <a:br>
              <a:rPr lang="en-US" sz="1400" dirty="0"/>
            </a:br>
            <a:r>
              <a:rPr lang="en-US" sz="1400" dirty="0"/>
              <a:t>            </a:t>
            </a:r>
            <a:r>
              <a:rPr lang="en-US" sz="1400" b="1" dirty="0"/>
              <a:t> </a:t>
            </a:r>
            <a:r>
              <a:rPr lang="en-US" sz="1400" dirty="0"/>
              <a:t>     He enlightens.</a:t>
            </a:r>
          </a:p>
          <a:p>
            <a:pPr>
              <a:buFont typeface="Arial" pitchFamily="34" charset="0"/>
              <a:buChar char="•"/>
            </a:pPr>
            <a:r>
              <a:rPr lang="en-US" sz="1400" dirty="0"/>
              <a:t>Because people are sick/afflicted,    </a:t>
            </a:r>
            <a:br>
              <a:rPr lang="en-US" sz="1400" dirty="0"/>
            </a:br>
            <a:r>
              <a:rPr lang="en-US" sz="1400" dirty="0"/>
              <a:t>                      He heals.</a:t>
            </a:r>
          </a:p>
          <a:p>
            <a:pPr>
              <a:buFont typeface="Arial" pitchFamily="34" charset="0"/>
              <a:buChar char="•"/>
            </a:pPr>
            <a:r>
              <a:rPr lang="en-US" sz="1400" dirty="0"/>
              <a:t>Because people are without hope,                 </a:t>
            </a:r>
            <a:br>
              <a:rPr lang="en-US" sz="1400" dirty="0"/>
            </a:br>
            <a:r>
              <a:rPr lang="en-US" sz="1400" dirty="0"/>
              <a:t>                He encourages.</a:t>
            </a:r>
          </a:p>
          <a:p>
            <a:pPr>
              <a:buFont typeface="Arial" pitchFamily="34" charset="0"/>
              <a:buChar char="•"/>
            </a:pPr>
            <a:r>
              <a:rPr lang="en-US" sz="1400" dirty="0"/>
              <a:t>Because people are sinful, </a:t>
            </a:r>
          </a:p>
          <a:p>
            <a:r>
              <a:rPr lang="en-US" sz="1400" dirty="0"/>
              <a:t>                  He forgives.</a:t>
            </a:r>
          </a:p>
          <a:p>
            <a:br>
              <a:rPr lang="en-US" sz="1600" dirty="0"/>
            </a:br>
            <a:endParaRPr lang="en-US" sz="1600" dirty="0"/>
          </a:p>
        </p:txBody>
      </p:sp>
      <p:sp>
        <p:nvSpPr>
          <p:cNvPr id="107" name="TextBox 106"/>
          <p:cNvSpPr txBox="1"/>
          <p:nvPr/>
        </p:nvSpPr>
        <p:spPr>
          <a:xfrm rot="10800000" flipV="1">
            <a:off x="5867400" y="1950423"/>
            <a:ext cx="2895600" cy="830997"/>
          </a:xfrm>
          <a:prstGeom prst="rect">
            <a:avLst/>
          </a:prstGeom>
          <a:noFill/>
        </p:spPr>
        <p:txBody>
          <a:bodyPr wrap="square" rtlCol="0">
            <a:spAutoFit/>
          </a:bodyPr>
          <a:lstStyle/>
          <a:p>
            <a:r>
              <a:rPr lang="en-US" sz="1600" b="1" dirty="0"/>
              <a:t>A growing discontent among</a:t>
            </a:r>
          </a:p>
          <a:p>
            <a:r>
              <a:rPr lang="en-US" sz="1600" b="1" dirty="0"/>
              <a:t>The authorities leads to Jesus’</a:t>
            </a:r>
          </a:p>
          <a:p>
            <a:r>
              <a:rPr lang="en-US" sz="1600" b="1" dirty="0"/>
              <a:t>suffering and death </a:t>
            </a:r>
          </a:p>
        </p:txBody>
      </p:sp>
      <p:sp>
        <p:nvSpPr>
          <p:cNvPr id="108" name="TextBox 107"/>
          <p:cNvSpPr txBox="1"/>
          <p:nvPr/>
        </p:nvSpPr>
        <p:spPr>
          <a:xfrm>
            <a:off x="5638800" y="2743200"/>
            <a:ext cx="3505200" cy="1384995"/>
          </a:xfrm>
          <a:prstGeom prst="rect">
            <a:avLst/>
          </a:prstGeom>
          <a:noFill/>
        </p:spPr>
        <p:txBody>
          <a:bodyPr wrap="square" rtlCol="0">
            <a:spAutoFit/>
          </a:bodyPr>
          <a:lstStyle/>
          <a:p>
            <a:pPr>
              <a:buFont typeface="Arial" pitchFamily="34" charset="0"/>
              <a:buChar char="•"/>
            </a:pPr>
            <a:r>
              <a:rPr lang="en-US" sz="1400" dirty="0"/>
              <a:t>He presses the claim, “the Messiah.”</a:t>
            </a:r>
          </a:p>
          <a:p>
            <a:pPr>
              <a:buFont typeface="Arial" pitchFamily="34" charset="0"/>
              <a:buChar char="•"/>
            </a:pPr>
            <a:r>
              <a:rPr lang="en-US" sz="1400" dirty="0"/>
              <a:t>He spends time alone with His disciples</a:t>
            </a:r>
          </a:p>
          <a:p>
            <a:pPr>
              <a:buFont typeface="Arial" pitchFamily="34" charset="0"/>
              <a:buChar char="•"/>
            </a:pPr>
            <a:r>
              <a:rPr lang="en-US" sz="1400" dirty="0"/>
              <a:t>He is in open conflict with His enemies.</a:t>
            </a:r>
          </a:p>
          <a:p>
            <a:pPr>
              <a:buFont typeface="Arial" pitchFamily="34" charset="0"/>
              <a:buChar char="•"/>
            </a:pPr>
            <a:r>
              <a:rPr lang="en-US" sz="1400" dirty="0"/>
              <a:t>He is deserted, tortured, crucified and </a:t>
            </a:r>
          </a:p>
          <a:p>
            <a:r>
              <a:rPr lang="en-US" sz="1400" dirty="0"/>
              <a:t>buried.</a:t>
            </a:r>
          </a:p>
          <a:p>
            <a:pPr>
              <a:buFont typeface="Arial" pitchFamily="34" charset="0"/>
              <a:buChar char="•"/>
            </a:pPr>
            <a:r>
              <a:rPr lang="en-US" sz="1400" dirty="0"/>
              <a:t>He is raised bodily from the dead.</a:t>
            </a:r>
          </a:p>
        </p:txBody>
      </p:sp>
      <p:sp>
        <p:nvSpPr>
          <p:cNvPr id="128" name="TextBox 127"/>
          <p:cNvSpPr txBox="1"/>
          <p:nvPr/>
        </p:nvSpPr>
        <p:spPr>
          <a:xfrm>
            <a:off x="1524000" y="4648200"/>
            <a:ext cx="2362200" cy="338554"/>
          </a:xfrm>
          <a:prstGeom prst="rect">
            <a:avLst/>
          </a:prstGeom>
          <a:noFill/>
        </p:spPr>
        <p:txBody>
          <a:bodyPr wrap="square" rtlCol="0">
            <a:spAutoFit/>
          </a:bodyPr>
          <a:lstStyle/>
          <a:p>
            <a:r>
              <a:rPr lang="en-US" sz="1600" dirty="0"/>
              <a:t>          Service to others</a:t>
            </a:r>
          </a:p>
        </p:txBody>
      </p:sp>
      <p:sp>
        <p:nvSpPr>
          <p:cNvPr id="129" name="TextBox 128"/>
          <p:cNvSpPr txBox="1"/>
          <p:nvPr/>
        </p:nvSpPr>
        <p:spPr>
          <a:xfrm>
            <a:off x="-228600" y="4648200"/>
            <a:ext cx="1219200" cy="338554"/>
          </a:xfrm>
          <a:prstGeom prst="rect">
            <a:avLst/>
          </a:prstGeom>
          <a:noFill/>
        </p:spPr>
        <p:txBody>
          <a:bodyPr wrap="square" rtlCol="0">
            <a:spAutoFit/>
          </a:bodyPr>
          <a:lstStyle/>
          <a:p>
            <a:r>
              <a:rPr lang="en-US" sz="1600" dirty="0"/>
              <a:t>    Emphasis</a:t>
            </a:r>
          </a:p>
        </p:txBody>
      </p:sp>
      <p:cxnSp>
        <p:nvCxnSpPr>
          <p:cNvPr id="142" name="Straight Connector 141"/>
          <p:cNvCxnSpPr>
            <a:stCxn id="105" idx="2"/>
          </p:cNvCxnSpPr>
          <p:nvPr/>
        </p:nvCxnSpPr>
        <p:spPr>
          <a:xfrm rot="5400000">
            <a:off x="3973562" y="5116562"/>
            <a:ext cx="1044476"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53" name="TextBox 152"/>
          <p:cNvSpPr txBox="1"/>
          <p:nvPr/>
        </p:nvSpPr>
        <p:spPr>
          <a:xfrm>
            <a:off x="5715000" y="4648200"/>
            <a:ext cx="1749390" cy="338554"/>
          </a:xfrm>
          <a:prstGeom prst="rect">
            <a:avLst/>
          </a:prstGeom>
          <a:noFill/>
        </p:spPr>
        <p:txBody>
          <a:bodyPr wrap="none" rtlCol="0">
            <a:spAutoFit/>
          </a:bodyPr>
          <a:lstStyle/>
          <a:p>
            <a:r>
              <a:rPr lang="en-US" sz="1600" dirty="0"/>
              <a:t>Sacrifice for others</a:t>
            </a:r>
          </a:p>
        </p:txBody>
      </p:sp>
      <p:sp>
        <p:nvSpPr>
          <p:cNvPr id="156" name="TextBox 155"/>
          <p:cNvSpPr txBox="1"/>
          <p:nvPr/>
        </p:nvSpPr>
        <p:spPr>
          <a:xfrm>
            <a:off x="0" y="4953000"/>
            <a:ext cx="838200" cy="338554"/>
          </a:xfrm>
          <a:prstGeom prst="rect">
            <a:avLst/>
          </a:prstGeom>
          <a:noFill/>
        </p:spPr>
        <p:txBody>
          <a:bodyPr wrap="square" rtlCol="0">
            <a:spAutoFit/>
          </a:bodyPr>
          <a:lstStyle/>
          <a:p>
            <a:r>
              <a:rPr lang="en-US" sz="1600" dirty="0"/>
              <a:t>  Scope</a:t>
            </a:r>
          </a:p>
        </p:txBody>
      </p:sp>
      <p:sp>
        <p:nvSpPr>
          <p:cNvPr id="157" name="TextBox 156"/>
          <p:cNvSpPr txBox="1"/>
          <p:nvPr/>
        </p:nvSpPr>
        <p:spPr>
          <a:xfrm>
            <a:off x="1447800" y="4953000"/>
            <a:ext cx="2366289" cy="338554"/>
          </a:xfrm>
          <a:prstGeom prst="rect">
            <a:avLst/>
          </a:prstGeom>
          <a:noFill/>
        </p:spPr>
        <p:txBody>
          <a:bodyPr wrap="none" rtlCol="0">
            <a:spAutoFit/>
          </a:bodyPr>
          <a:lstStyle/>
          <a:p>
            <a:r>
              <a:rPr lang="en-US" sz="1600" dirty="0"/>
              <a:t>Ministry to the multitudes</a:t>
            </a:r>
          </a:p>
        </p:txBody>
      </p:sp>
      <p:sp>
        <p:nvSpPr>
          <p:cNvPr id="159" name="TextBox 158"/>
          <p:cNvSpPr txBox="1"/>
          <p:nvPr/>
        </p:nvSpPr>
        <p:spPr>
          <a:xfrm>
            <a:off x="5257800" y="4953000"/>
            <a:ext cx="2438400" cy="338554"/>
          </a:xfrm>
          <a:prstGeom prst="rect">
            <a:avLst/>
          </a:prstGeom>
          <a:noFill/>
        </p:spPr>
        <p:txBody>
          <a:bodyPr wrap="square" rtlCol="0">
            <a:spAutoFit/>
          </a:bodyPr>
          <a:lstStyle/>
          <a:p>
            <a:r>
              <a:rPr lang="en-US" sz="1600" dirty="0"/>
              <a:t>       Ministry to the Twelve</a:t>
            </a:r>
          </a:p>
        </p:txBody>
      </p:sp>
      <p:sp>
        <p:nvSpPr>
          <p:cNvPr id="160" name="TextBox 159"/>
          <p:cNvSpPr txBox="1"/>
          <p:nvPr/>
        </p:nvSpPr>
        <p:spPr>
          <a:xfrm>
            <a:off x="-152400" y="5334000"/>
            <a:ext cx="1119331" cy="369332"/>
          </a:xfrm>
          <a:prstGeom prst="rect">
            <a:avLst/>
          </a:prstGeom>
          <a:noFill/>
        </p:spPr>
        <p:txBody>
          <a:bodyPr wrap="square" rtlCol="0">
            <a:spAutoFit/>
          </a:bodyPr>
          <a:lstStyle/>
          <a:p>
            <a:r>
              <a:rPr lang="en-US" dirty="0"/>
              <a:t>   </a:t>
            </a:r>
            <a:r>
              <a:rPr lang="en-US" sz="1600" dirty="0"/>
              <a:t>Sections</a:t>
            </a:r>
          </a:p>
        </p:txBody>
      </p:sp>
      <p:sp>
        <p:nvSpPr>
          <p:cNvPr id="161" name="TextBox 160"/>
          <p:cNvSpPr txBox="1"/>
          <p:nvPr/>
        </p:nvSpPr>
        <p:spPr>
          <a:xfrm>
            <a:off x="1219200" y="5334000"/>
            <a:ext cx="2971800" cy="338554"/>
          </a:xfrm>
          <a:prstGeom prst="rect">
            <a:avLst/>
          </a:prstGeom>
          <a:noFill/>
        </p:spPr>
        <p:txBody>
          <a:bodyPr wrap="square" rtlCol="0">
            <a:spAutoFit/>
          </a:bodyPr>
          <a:lstStyle/>
          <a:p>
            <a:r>
              <a:rPr lang="en-US" sz="1600" dirty="0"/>
              <a:t>Action…reaction…confrontation</a:t>
            </a:r>
          </a:p>
        </p:txBody>
      </p:sp>
      <p:sp>
        <p:nvSpPr>
          <p:cNvPr id="162" name="TextBox 161"/>
          <p:cNvSpPr txBox="1"/>
          <p:nvPr/>
        </p:nvSpPr>
        <p:spPr>
          <a:xfrm>
            <a:off x="5105400" y="5334000"/>
            <a:ext cx="3178678" cy="338554"/>
          </a:xfrm>
          <a:prstGeom prst="rect">
            <a:avLst/>
          </a:prstGeom>
          <a:noFill/>
        </p:spPr>
        <p:txBody>
          <a:bodyPr wrap="square" rtlCol="0">
            <a:spAutoFit/>
          </a:bodyPr>
          <a:lstStyle/>
          <a:p>
            <a:r>
              <a:rPr lang="en-US" sz="1600" dirty="0"/>
              <a:t>Revelation…crucifixion…exaltation</a:t>
            </a:r>
          </a:p>
        </p:txBody>
      </p:sp>
      <p:sp>
        <p:nvSpPr>
          <p:cNvPr id="163" name="TextBox 162"/>
          <p:cNvSpPr txBox="1"/>
          <p:nvPr/>
        </p:nvSpPr>
        <p:spPr>
          <a:xfrm rot="10800000" flipV="1">
            <a:off x="0" y="5624512"/>
            <a:ext cx="990600" cy="523220"/>
          </a:xfrm>
          <a:prstGeom prst="rect">
            <a:avLst/>
          </a:prstGeom>
          <a:noFill/>
        </p:spPr>
        <p:txBody>
          <a:bodyPr wrap="square" rtlCol="0">
            <a:spAutoFit/>
          </a:bodyPr>
          <a:lstStyle/>
          <a:p>
            <a:r>
              <a:rPr lang="en-US" sz="1400" dirty="0"/>
              <a:t>   Main     </a:t>
            </a:r>
            <a:br>
              <a:rPr lang="en-US" sz="1400" dirty="0"/>
            </a:br>
            <a:r>
              <a:rPr lang="en-US" sz="1400" dirty="0"/>
              <a:t> Theme</a:t>
            </a:r>
          </a:p>
        </p:txBody>
      </p:sp>
      <p:sp>
        <p:nvSpPr>
          <p:cNvPr id="164" name="TextBox 163"/>
          <p:cNvSpPr txBox="1"/>
          <p:nvPr/>
        </p:nvSpPr>
        <p:spPr>
          <a:xfrm>
            <a:off x="0" y="6019800"/>
            <a:ext cx="914400" cy="615553"/>
          </a:xfrm>
          <a:prstGeom prst="rect">
            <a:avLst/>
          </a:prstGeom>
          <a:noFill/>
        </p:spPr>
        <p:txBody>
          <a:bodyPr wrap="square" rtlCol="0">
            <a:spAutoFit/>
          </a:bodyPr>
          <a:lstStyle/>
          <a:p>
            <a:r>
              <a:rPr lang="en-US" dirty="0"/>
              <a:t>   </a:t>
            </a:r>
            <a:r>
              <a:rPr lang="en-US" sz="1600" dirty="0"/>
              <a:t>Key </a:t>
            </a:r>
          </a:p>
          <a:p>
            <a:r>
              <a:rPr lang="en-US" sz="1600" dirty="0"/>
              <a:t>  Verse</a:t>
            </a:r>
          </a:p>
        </p:txBody>
      </p:sp>
      <p:sp>
        <p:nvSpPr>
          <p:cNvPr id="165" name="TextBox 164"/>
          <p:cNvSpPr txBox="1"/>
          <p:nvPr/>
        </p:nvSpPr>
        <p:spPr>
          <a:xfrm>
            <a:off x="1371600" y="5715000"/>
            <a:ext cx="6629400" cy="369332"/>
          </a:xfrm>
          <a:prstGeom prst="rect">
            <a:avLst/>
          </a:prstGeom>
          <a:noFill/>
        </p:spPr>
        <p:txBody>
          <a:bodyPr wrap="square" rtlCol="0">
            <a:spAutoFit/>
          </a:bodyPr>
          <a:lstStyle/>
          <a:p>
            <a:r>
              <a:rPr lang="en-US" dirty="0"/>
              <a:t>      </a:t>
            </a:r>
            <a:r>
              <a:rPr lang="en-US" sz="1600" dirty="0"/>
              <a:t>Jesus is the suffering Servant who gives His life to save the world</a:t>
            </a:r>
          </a:p>
        </p:txBody>
      </p:sp>
      <p:sp>
        <p:nvSpPr>
          <p:cNvPr id="166" name="TextBox 165"/>
          <p:cNvSpPr txBox="1"/>
          <p:nvPr/>
        </p:nvSpPr>
        <p:spPr>
          <a:xfrm>
            <a:off x="1219200" y="6019800"/>
            <a:ext cx="3188641" cy="584775"/>
          </a:xfrm>
          <a:prstGeom prst="rect">
            <a:avLst/>
          </a:prstGeom>
          <a:noFill/>
        </p:spPr>
        <p:txBody>
          <a:bodyPr wrap="square" rtlCol="0">
            <a:spAutoFit/>
          </a:bodyPr>
          <a:lstStyle/>
          <a:p>
            <a:r>
              <a:rPr lang="en-US" sz="1600" dirty="0"/>
              <a:t>“For even the Son of Man did not </a:t>
            </a:r>
          </a:p>
          <a:p>
            <a:r>
              <a:rPr lang="en-US" sz="1600" dirty="0"/>
              <a:t>Come to be served, but to serve…</a:t>
            </a:r>
          </a:p>
        </p:txBody>
      </p:sp>
      <p:cxnSp>
        <p:nvCxnSpPr>
          <p:cNvPr id="167" name="Straight Connector 166"/>
          <p:cNvCxnSpPr/>
          <p:nvPr/>
        </p:nvCxnSpPr>
        <p:spPr>
          <a:xfrm rot="5400000">
            <a:off x="4267200" y="6324600"/>
            <a:ext cx="4572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72" name="TextBox 171"/>
          <p:cNvSpPr txBox="1"/>
          <p:nvPr/>
        </p:nvSpPr>
        <p:spPr>
          <a:xfrm>
            <a:off x="5410200" y="6019800"/>
            <a:ext cx="3268896" cy="584775"/>
          </a:xfrm>
          <a:prstGeom prst="rect">
            <a:avLst/>
          </a:prstGeom>
          <a:noFill/>
        </p:spPr>
        <p:txBody>
          <a:bodyPr wrap="square" rtlCol="0">
            <a:spAutoFit/>
          </a:bodyPr>
          <a:lstStyle/>
          <a:p>
            <a:r>
              <a:rPr lang="en-US" sz="1600" dirty="0"/>
              <a:t>…and to give His life a</a:t>
            </a:r>
          </a:p>
          <a:p>
            <a:r>
              <a:rPr lang="en-US" sz="1600" dirty="0"/>
              <a:t>ransom for many .” (10:45)</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Luke</a:t>
            </a:r>
          </a:p>
        </p:txBody>
      </p:sp>
      <p:sp>
        <p:nvSpPr>
          <p:cNvPr id="3" name="Content Placeholder 2"/>
          <p:cNvSpPr>
            <a:spLocks noGrp="1"/>
          </p:cNvSpPr>
          <p:nvPr>
            <p:ph idx="1"/>
          </p:nvPr>
        </p:nvSpPr>
        <p:spPr>
          <a:xfrm>
            <a:off x="762000" y="1371600"/>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Modified From God's Masterwork - Swindoll</a:t>
            </a:r>
          </a:p>
        </p:txBody>
      </p:sp>
      <p:cxnSp>
        <p:nvCxnSpPr>
          <p:cNvPr id="5" name="Straight Connector 4"/>
          <p:cNvCxnSpPr/>
          <p:nvPr/>
        </p:nvCxnSpPr>
        <p:spPr>
          <a:xfrm rot="5400000">
            <a:off x="-228600" y="2743200"/>
            <a:ext cx="2819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277100" y="2705100"/>
            <a:ext cx="27432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4267200"/>
            <a:ext cx="3124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762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3914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66800" y="6553200"/>
            <a:ext cx="74676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54102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8674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flipV="1">
            <a:off x="1143000" y="4255532"/>
            <a:ext cx="2743200" cy="369332"/>
          </a:xfrm>
          <a:prstGeom prst="rect">
            <a:avLst/>
          </a:prstGeom>
          <a:noFill/>
        </p:spPr>
        <p:txBody>
          <a:bodyPr wrap="square" rtlCol="0">
            <a:spAutoFit/>
          </a:bodyPr>
          <a:lstStyle/>
          <a:p>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2057400" y="3651647"/>
            <a:ext cx="1219200" cy="615553"/>
          </a:xfrm>
          <a:prstGeom prst="rect">
            <a:avLst/>
          </a:prstGeom>
          <a:noFill/>
        </p:spPr>
        <p:txBody>
          <a:bodyPr wrap="square" rtlCol="0">
            <a:spAutoFit/>
          </a:bodyPr>
          <a:lstStyle/>
          <a:p>
            <a:r>
              <a:rPr lang="en-US" dirty="0"/>
              <a:t> </a:t>
            </a:r>
            <a:r>
              <a:rPr lang="en-US" sz="1600" dirty="0"/>
              <a:t>Chapters </a:t>
            </a:r>
          </a:p>
          <a:p>
            <a:r>
              <a:rPr lang="en-US" sz="1600" dirty="0"/>
              <a:t>1:5 – 4:13</a:t>
            </a:r>
          </a:p>
        </p:txBody>
      </p:sp>
      <p:sp>
        <p:nvSpPr>
          <p:cNvPr id="118" name="TextBox 117"/>
          <p:cNvSpPr txBox="1"/>
          <p:nvPr/>
        </p:nvSpPr>
        <p:spPr>
          <a:xfrm>
            <a:off x="3505200" y="3657600"/>
            <a:ext cx="1600200" cy="584775"/>
          </a:xfrm>
          <a:prstGeom prst="rect">
            <a:avLst/>
          </a:prstGeom>
          <a:noFill/>
        </p:spPr>
        <p:txBody>
          <a:bodyPr wrap="square" rtlCol="0">
            <a:spAutoFit/>
          </a:bodyPr>
          <a:lstStyle/>
          <a:p>
            <a:r>
              <a:rPr lang="en-US" sz="1600" dirty="0"/>
              <a:t>         Chapters    </a:t>
            </a:r>
            <a:br>
              <a:rPr lang="en-US" sz="1600" dirty="0"/>
            </a:br>
            <a:r>
              <a:rPr lang="en-US" sz="1600" dirty="0"/>
              <a:t>         4:14-9:50</a:t>
            </a:r>
          </a:p>
        </p:txBody>
      </p:sp>
      <p:sp>
        <p:nvSpPr>
          <p:cNvPr id="132" name="TextBox 131"/>
          <p:cNvSpPr txBox="1"/>
          <p:nvPr/>
        </p:nvSpPr>
        <p:spPr>
          <a:xfrm>
            <a:off x="1752600" y="4191000"/>
            <a:ext cx="1676400" cy="369332"/>
          </a:xfrm>
          <a:prstGeom prst="rect">
            <a:avLst/>
          </a:prstGeom>
          <a:noFill/>
        </p:spPr>
        <p:txBody>
          <a:bodyPr wrap="square" rtlCol="0">
            <a:spAutoFit/>
          </a:bodyPr>
          <a:lstStyle/>
          <a:p>
            <a:r>
              <a:rPr lang="en-US" dirty="0"/>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75089" y="192214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cxnSp>
        <p:nvCxnSpPr>
          <p:cNvPr id="53" name="Straight Connector 52"/>
          <p:cNvCxnSpPr/>
          <p:nvPr/>
        </p:nvCxnSpPr>
        <p:spPr>
          <a:xfrm rot="5400000">
            <a:off x="2247900" y="27051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3771900" y="27813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4191000" y="4267200"/>
            <a:ext cx="4343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0" y="4648200"/>
            <a:ext cx="84582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0" y="50292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410200" y="2743200"/>
            <a:ext cx="28194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4953000" y="3657600"/>
            <a:ext cx="1600200" cy="584775"/>
          </a:xfrm>
          <a:prstGeom prst="rect">
            <a:avLst/>
          </a:prstGeom>
          <a:noFill/>
        </p:spPr>
        <p:txBody>
          <a:bodyPr wrap="square" rtlCol="0">
            <a:spAutoFit/>
          </a:bodyPr>
          <a:lstStyle/>
          <a:p>
            <a:r>
              <a:rPr lang="en-US" sz="1600" dirty="0"/>
              <a:t>         Chapters </a:t>
            </a:r>
          </a:p>
          <a:p>
            <a:r>
              <a:rPr lang="en-US" sz="1600" dirty="0"/>
              <a:t>       9:51-23:56</a:t>
            </a:r>
          </a:p>
        </p:txBody>
      </p:sp>
      <p:sp>
        <p:nvSpPr>
          <p:cNvPr id="52" name="TextBox 51"/>
          <p:cNvSpPr txBox="1"/>
          <p:nvPr/>
        </p:nvSpPr>
        <p:spPr>
          <a:xfrm>
            <a:off x="6781800" y="3657600"/>
            <a:ext cx="1752600" cy="830997"/>
          </a:xfrm>
          <a:prstGeom prst="rect">
            <a:avLst/>
          </a:prstGeom>
          <a:noFill/>
        </p:spPr>
        <p:txBody>
          <a:bodyPr wrap="square" rtlCol="0">
            <a:spAutoFit/>
          </a:bodyPr>
          <a:lstStyle/>
          <a:p>
            <a:r>
              <a:rPr lang="en-US" sz="1600" dirty="0"/>
              <a:t>       Chapter </a:t>
            </a:r>
          </a:p>
          <a:p>
            <a:r>
              <a:rPr lang="en-US" sz="1600" dirty="0"/>
              <a:t>            24</a:t>
            </a:r>
          </a:p>
          <a:p>
            <a:endParaRPr lang="en-US" sz="1600" dirty="0"/>
          </a:p>
        </p:txBody>
      </p:sp>
      <p:cxnSp>
        <p:nvCxnSpPr>
          <p:cNvPr id="104" name="Straight Connector 103"/>
          <p:cNvCxnSpPr/>
          <p:nvPr/>
        </p:nvCxnSpPr>
        <p:spPr>
          <a:xfrm rot="5400000">
            <a:off x="2933700" y="4838700"/>
            <a:ext cx="1143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419100" y="2781300"/>
            <a:ext cx="2743200" cy="228600"/>
          </a:xfrm>
          <a:prstGeom prst="line">
            <a:avLst/>
          </a:prstGeom>
          <a:ln w="76200">
            <a:solidFill>
              <a:schemeClr val="accent1"/>
            </a:solidFill>
            <a:prstDash val="sysDash"/>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rot="306369">
            <a:off x="1315240" y="1524886"/>
            <a:ext cx="461665" cy="1687743"/>
          </a:xfrm>
          <a:prstGeom prst="rect">
            <a:avLst/>
          </a:prstGeom>
          <a:noFill/>
        </p:spPr>
        <p:txBody>
          <a:bodyPr vert="vert270" wrap="square" rtlCol="0">
            <a:spAutoFit/>
          </a:bodyPr>
          <a:lstStyle/>
          <a:p>
            <a:r>
              <a:rPr lang="en-US" dirty="0"/>
              <a:t>Preface</a:t>
            </a:r>
          </a:p>
        </p:txBody>
      </p:sp>
      <p:sp>
        <p:nvSpPr>
          <p:cNvPr id="85" name="TextBox 84"/>
          <p:cNvSpPr txBox="1"/>
          <p:nvPr/>
        </p:nvSpPr>
        <p:spPr>
          <a:xfrm>
            <a:off x="1066800" y="3733800"/>
            <a:ext cx="640034" cy="523220"/>
          </a:xfrm>
          <a:prstGeom prst="rect">
            <a:avLst/>
          </a:prstGeom>
          <a:noFill/>
        </p:spPr>
        <p:txBody>
          <a:bodyPr wrap="square" rtlCol="0">
            <a:spAutoFit/>
          </a:bodyPr>
          <a:lstStyle/>
          <a:p>
            <a:r>
              <a:rPr lang="en-US" sz="1400" dirty="0"/>
              <a:t>Ch. 1:</a:t>
            </a:r>
          </a:p>
          <a:p>
            <a:r>
              <a:rPr lang="en-US" sz="1400" dirty="0"/>
              <a:t>  1-4</a:t>
            </a:r>
          </a:p>
        </p:txBody>
      </p:sp>
      <p:sp>
        <p:nvSpPr>
          <p:cNvPr id="86" name="TextBox 85"/>
          <p:cNvSpPr txBox="1"/>
          <p:nvPr/>
        </p:nvSpPr>
        <p:spPr>
          <a:xfrm>
            <a:off x="152400" y="4267200"/>
            <a:ext cx="838200" cy="338554"/>
          </a:xfrm>
          <a:prstGeom prst="rect">
            <a:avLst/>
          </a:prstGeom>
          <a:noFill/>
        </p:spPr>
        <p:txBody>
          <a:bodyPr wrap="square" rtlCol="0">
            <a:spAutoFit/>
          </a:bodyPr>
          <a:lstStyle/>
          <a:p>
            <a:r>
              <a:rPr lang="en-US" sz="1600" dirty="0"/>
              <a:t>Activity</a:t>
            </a:r>
          </a:p>
        </p:txBody>
      </p:sp>
      <p:sp>
        <p:nvSpPr>
          <p:cNvPr id="87" name="TextBox 86"/>
          <p:cNvSpPr txBox="1"/>
          <p:nvPr/>
        </p:nvSpPr>
        <p:spPr>
          <a:xfrm>
            <a:off x="0" y="4648200"/>
            <a:ext cx="1121345" cy="338554"/>
          </a:xfrm>
          <a:prstGeom prst="rect">
            <a:avLst/>
          </a:prstGeom>
          <a:noFill/>
        </p:spPr>
        <p:txBody>
          <a:bodyPr wrap="square" rtlCol="0">
            <a:spAutoFit/>
          </a:bodyPr>
          <a:lstStyle/>
          <a:p>
            <a:r>
              <a:rPr lang="en-US" sz="1600" dirty="0"/>
              <a:t>   Location</a:t>
            </a:r>
          </a:p>
        </p:txBody>
      </p:sp>
      <p:sp>
        <p:nvSpPr>
          <p:cNvPr id="88" name="TextBox 87"/>
          <p:cNvSpPr txBox="1"/>
          <p:nvPr/>
        </p:nvSpPr>
        <p:spPr>
          <a:xfrm>
            <a:off x="152400" y="5029200"/>
            <a:ext cx="990600" cy="338554"/>
          </a:xfrm>
          <a:prstGeom prst="rect">
            <a:avLst/>
          </a:prstGeom>
          <a:noFill/>
        </p:spPr>
        <p:txBody>
          <a:bodyPr wrap="square" rtlCol="0">
            <a:spAutoFit/>
          </a:bodyPr>
          <a:lstStyle/>
          <a:p>
            <a:r>
              <a:rPr lang="en-US" sz="1600" dirty="0"/>
              <a:t>   Time</a:t>
            </a:r>
          </a:p>
        </p:txBody>
      </p:sp>
      <p:sp>
        <p:nvSpPr>
          <p:cNvPr id="89" name="TextBox 88"/>
          <p:cNvSpPr txBox="1"/>
          <p:nvPr/>
        </p:nvSpPr>
        <p:spPr>
          <a:xfrm>
            <a:off x="0" y="5334000"/>
            <a:ext cx="1066800" cy="584775"/>
          </a:xfrm>
          <a:prstGeom prst="rect">
            <a:avLst/>
          </a:prstGeom>
          <a:noFill/>
        </p:spPr>
        <p:txBody>
          <a:bodyPr wrap="square" rtlCol="0">
            <a:spAutoFit/>
          </a:bodyPr>
          <a:lstStyle/>
          <a:p>
            <a:r>
              <a:rPr lang="en-US" sz="1600" dirty="0"/>
              <a:t>      Main</a:t>
            </a:r>
          </a:p>
          <a:p>
            <a:r>
              <a:rPr lang="en-US" sz="1600" dirty="0"/>
              <a:t>     Theme</a:t>
            </a:r>
          </a:p>
        </p:txBody>
      </p:sp>
      <p:sp>
        <p:nvSpPr>
          <p:cNvPr id="90" name="TextBox 89"/>
          <p:cNvSpPr txBox="1"/>
          <p:nvPr/>
        </p:nvSpPr>
        <p:spPr>
          <a:xfrm>
            <a:off x="152400" y="5943600"/>
            <a:ext cx="914400" cy="584775"/>
          </a:xfrm>
          <a:prstGeom prst="rect">
            <a:avLst/>
          </a:prstGeom>
          <a:noFill/>
        </p:spPr>
        <p:txBody>
          <a:bodyPr wrap="square" rtlCol="0">
            <a:spAutoFit/>
          </a:bodyPr>
          <a:lstStyle/>
          <a:p>
            <a:r>
              <a:rPr lang="en-US" sz="1600" dirty="0"/>
              <a:t>     Key</a:t>
            </a:r>
          </a:p>
          <a:p>
            <a:r>
              <a:rPr lang="en-US" sz="1600" dirty="0"/>
              <a:t>   Verse</a:t>
            </a:r>
          </a:p>
        </p:txBody>
      </p:sp>
      <p:sp>
        <p:nvSpPr>
          <p:cNvPr id="97" name="TextBox 96"/>
          <p:cNvSpPr txBox="1"/>
          <p:nvPr/>
        </p:nvSpPr>
        <p:spPr>
          <a:xfrm>
            <a:off x="1905000" y="1524000"/>
            <a:ext cx="1801582" cy="830997"/>
          </a:xfrm>
          <a:prstGeom prst="rect">
            <a:avLst/>
          </a:prstGeom>
          <a:noFill/>
        </p:spPr>
        <p:txBody>
          <a:bodyPr wrap="square" rtlCol="0">
            <a:spAutoFit/>
          </a:bodyPr>
          <a:lstStyle/>
          <a:p>
            <a:r>
              <a:rPr lang="en-US" sz="1600" dirty="0">
                <a:latin typeface="Arial Black" pitchFamily="34" charset="0"/>
              </a:rPr>
              <a:t> …Announced</a:t>
            </a:r>
          </a:p>
          <a:p>
            <a:r>
              <a:rPr lang="en-US" sz="1600" dirty="0">
                <a:latin typeface="Arial Black" pitchFamily="34" charset="0"/>
              </a:rPr>
              <a:t>        and</a:t>
            </a:r>
          </a:p>
          <a:p>
            <a:r>
              <a:rPr lang="en-US" sz="1600" dirty="0">
                <a:latin typeface="Arial Black" pitchFamily="34" charset="0"/>
              </a:rPr>
              <a:t>   Appearing</a:t>
            </a:r>
          </a:p>
        </p:txBody>
      </p:sp>
      <p:cxnSp>
        <p:nvCxnSpPr>
          <p:cNvPr id="102" name="Straight Connector 101"/>
          <p:cNvCxnSpPr/>
          <p:nvPr/>
        </p:nvCxnSpPr>
        <p:spPr>
          <a:xfrm rot="5400000">
            <a:off x="4686300" y="4991100"/>
            <a:ext cx="6858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5400000">
            <a:off x="6134100" y="4838700"/>
            <a:ext cx="1143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9" name="TextBox 108"/>
          <p:cNvSpPr txBox="1"/>
          <p:nvPr/>
        </p:nvSpPr>
        <p:spPr>
          <a:xfrm>
            <a:off x="1447800" y="4267200"/>
            <a:ext cx="1447800" cy="369332"/>
          </a:xfrm>
          <a:prstGeom prst="rect">
            <a:avLst/>
          </a:prstGeom>
          <a:noFill/>
        </p:spPr>
        <p:txBody>
          <a:bodyPr wrap="square" rtlCol="0">
            <a:spAutoFit/>
          </a:bodyPr>
          <a:lstStyle/>
          <a:p>
            <a:r>
              <a:rPr lang="en-US" dirty="0"/>
              <a:t>        </a:t>
            </a:r>
            <a:r>
              <a:rPr lang="en-US" sz="1600" dirty="0"/>
              <a:t>Coming</a:t>
            </a:r>
          </a:p>
        </p:txBody>
      </p:sp>
      <p:sp>
        <p:nvSpPr>
          <p:cNvPr id="113" name="TextBox 112"/>
          <p:cNvSpPr txBox="1"/>
          <p:nvPr/>
        </p:nvSpPr>
        <p:spPr>
          <a:xfrm>
            <a:off x="4343400" y="4267200"/>
            <a:ext cx="1106393" cy="338554"/>
          </a:xfrm>
          <a:prstGeom prst="rect">
            <a:avLst/>
          </a:prstGeom>
          <a:noFill/>
        </p:spPr>
        <p:txBody>
          <a:bodyPr wrap="none" rtlCol="0">
            <a:spAutoFit/>
          </a:bodyPr>
          <a:lstStyle/>
          <a:p>
            <a:r>
              <a:rPr lang="en-US" sz="1600" dirty="0"/>
              <a:t>      Seeking</a:t>
            </a:r>
          </a:p>
        </p:txBody>
      </p:sp>
      <p:sp>
        <p:nvSpPr>
          <p:cNvPr id="121" name="TextBox 120"/>
          <p:cNvSpPr txBox="1"/>
          <p:nvPr/>
        </p:nvSpPr>
        <p:spPr>
          <a:xfrm>
            <a:off x="6934200" y="4267200"/>
            <a:ext cx="1005212" cy="338554"/>
          </a:xfrm>
          <a:prstGeom prst="rect">
            <a:avLst/>
          </a:prstGeom>
          <a:noFill/>
        </p:spPr>
        <p:txBody>
          <a:bodyPr wrap="none" rtlCol="0">
            <a:spAutoFit/>
          </a:bodyPr>
          <a:lstStyle/>
          <a:p>
            <a:r>
              <a:rPr lang="en-US" sz="1600" dirty="0"/>
              <a:t>      Saving</a:t>
            </a:r>
          </a:p>
        </p:txBody>
      </p:sp>
      <p:sp>
        <p:nvSpPr>
          <p:cNvPr id="124" name="TextBox 123"/>
          <p:cNvSpPr txBox="1"/>
          <p:nvPr/>
        </p:nvSpPr>
        <p:spPr>
          <a:xfrm>
            <a:off x="990600" y="4648200"/>
            <a:ext cx="2743200" cy="338554"/>
          </a:xfrm>
          <a:prstGeom prst="rect">
            <a:avLst/>
          </a:prstGeom>
          <a:noFill/>
        </p:spPr>
        <p:txBody>
          <a:bodyPr wrap="square" rtlCol="0">
            <a:spAutoFit/>
          </a:bodyPr>
          <a:lstStyle/>
          <a:p>
            <a:r>
              <a:rPr lang="en-US" sz="1600" dirty="0"/>
              <a:t> Bethlehem, Nazareth, Judea</a:t>
            </a:r>
          </a:p>
        </p:txBody>
      </p:sp>
      <p:sp>
        <p:nvSpPr>
          <p:cNvPr id="126" name="TextBox 125"/>
          <p:cNvSpPr txBox="1"/>
          <p:nvPr/>
        </p:nvSpPr>
        <p:spPr>
          <a:xfrm>
            <a:off x="3657600" y="4648200"/>
            <a:ext cx="3124200" cy="338554"/>
          </a:xfrm>
          <a:prstGeom prst="rect">
            <a:avLst/>
          </a:prstGeom>
          <a:noFill/>
        </p:spPr>
        <p:txBody>
          <a:bodyPr wrap="square" rtlCol="0">
            <a:spAutoFit/>
          </a:bodyPr>
          <a:lstStyle/>
          <a:p>
            <a:r>
              <a:rPr lang="en-US" sz="1600" dirty="0"/>
              <a:t>     Galilee                Judea and Perea</a:t>
            </a:r>
          </a:p>
        </p:txBody>
      </p:sp>
      <p:sp>
        <p:nvSpPr>
          <p:cNvPr id="127" name="TextBox 126"/>
          <p:cNvSpPr txBox="1"/>
          <p:nvPr/>
        </p:nvSpPr>
        <p:spPr>
          <a:xfrm>
            <a:off x="6934200" y="4648200"/>
            <a:ext cx="1175437" cy="338554"/>
          </a:xfrm>
          <a:prstGeom prst="rect">
            <a:avLst/>
          </a:prstGeom>
          <a:noFill/>
        </p:spPr>
        <p:txBody>
          <a:bodyPr wrap="square" rtlCol="0">
            <a:spAutoFit/>
          </a:bodyPr>
          <a:lstStyle/>
          <a:p>
            <a:r>
              <a:rPr lang="en-US" sz="1600" dirty="0"/>
              <a:t>   Jerusalem</a:t>
            </a:r>
          </a:p>
        </p:txBody>
      </p:sp>
      <p:sp>
        <p:nvSpPr>
          <p:cNvPr id="128" name="TextBox 127"/>
          <p:cNvSpPr txBox="1"/>
          <p:nvPr/>
        </p:nvSpPr>
        <p:spPr>
          <a:xfrm>
            <a:off x="1676400" y="5029200"/>
            <a:ext cx="1371600" cy="369332"/>
          </a:xfrm>
          <a:prstGeom prst="rect">
            <a:avLst/>
          </a:prstGeom>
          <a:noFill/>
        </p:spPr>
        <p:txBody>
          <a:bodyPr wrap="square" rtlCol="0">
            <a:spAutoFit/>
          </a:bodyPr>
          <a:lstStyle/>
          <a:p>
            <a:r>
              <a:rPr lang="en-US" dirty="0"/>
              <a:t>   30 years</a:t>
            </a:r>
          </a:p>
        </p:txBody>
      </p:sp>
      <p:sp>
        <p:nvSpPr>
          <p:cNvPr id="129" name="TextBox 128"/>
          <p:cNvSpPr txBox="1"/>
          <p:nvPr/>
        </p:nvSpPr>
        <p:spPr>
          <a:xfrm>
            <a:off x="3429000" y="5029200"/>
            <a:ext cx="1524000" cy="369332"/>
          </a:xfrm>
          <a:prstGeom prst="rect">
            <a:avLst/>
          </a:prstGeom>
          <a:noFill/>
        </p:spPr>
        <p:txBody>
          <a:bodyPr wrap="square" rtlCol="0">
            <a:spAutoFit/>
          </a:bodyPr>
          <a:lstStyle/>
          <a:p>
            <a:r>
              <a:rPr lang="en-US" dirty="0"/>
              <a:t>     1 ½  years</a:t>
            </a:r>
          </a:p>
        </p:txBody>
      </p:sp>
      <p:sp>
        <p:nvSpPr>
          <p:cNvPr id="141" name="TextBox 140"/>
          <p:cNvSpPr txBox="1"/>
          <p:nvPr/>
        </p:nvSpPr>
        <p:spPr>
          <a:xfrm>
            <a:off x="5257800" y="5029200"/>
            <a:ext cx="969817" cy="338554"/>
          </a:xfrm>
          <a:prstGeom prst="rect">
            <a:avLst/>
          </a:prstGeom>
          <a:noFill/>
        </p:spPr>
        <p:txBody>
          <a:bodyPr wrap="none" rtlCol="0">
            <a:spAutoFit/>
          </a:bodyPr>
          <a:lstStyle/>
          <a:p>
            <a:r>
              <a:rPr lang="en-US" sz="1600" dirty="0"/>
              <a:t>6 months</a:t>
            </a:r>
          </a:p>
        </p:txBody>
      </p:sp>
      <p:sp>
        <p:nvSpPr>
          <p:cNvPr id="142" name="TextBox 141"/>
          <p:cNvSpPr txBox="1"/>
          <p:nvPr/>
        </p:nvSpPr>
        <p:spPr>
          <a:xfrm>
            <a:off x="6629400" y="5029200"/>
            <a:ext cx="914400" cy="338554"/>
          </a:xfrm>
          <a:prstGeom prst="rect">
            <a:avLst/>
          </a:prstGeom>
          <a:noFill/>
        </p:spPr>
        <p:txBody>
          <a:bodyPr wrap="square" rtlCol="0">
            <a:spAutoFit/>
          </a:bodyPr>
          <a:lstStyle/>
          <a:p>
            <a:r>
              <a:rPr lang="en-US" sz="1600" dirty="0"/>
              <a:t>  8 days</a:t>
            </a:r>
          </a:p>
        </p:txBody>
      </p:sp>
      <p:cxnSp>
        <p:nvCxnSpPr>
          <p:cNvPr id="143" name="Straight Connector 142"/>
          <p:cNvCxnSpPr/>
          <p:nvPr/>
        </p:nvCxnSpPr>
        <p:spPr>
          <a:xfrm rot="5400000">
            <a:off x="7391400" y="5181600"/>
            <a:ext cx="3048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48" name="TextBox 147"/>
          <p:cNvSpPr txBox="1"/>
          <p:nvPr/>
        </p:nvSpPr>
        <p:spPr>
          <a:xfrm>
            <a:off x="7620000" y="5029200"/>
            <a:ext cx="812145" cy="338554"/>
          </a:xfrm>
          <a:prstGeom prst="rect">
            <a:avLst/>
          </a:prstGeom>
          <a:noFill/>
        </p:spPr>
        <p:txBody>
          <a:bodyPr wrap="none" rtlCol="0">
            <a:spAutoFit/>
          </a:bodyPr>
          <a:lstStyle/>
          <a:p>
            <a:r>
              <a:rPr lang="en-US" sz="1600" dirty="0"/>
              <a:t>40 days</a:t>
            </a:r>
          </a:p>
        </p:txBody>
      </p:sp>
      <p:sp>
        <p:nvSpPr>
          <p:cNvPr id="150" name="TextBox 149"/>
          <p:cNvSpPr txBox="1"/>
          <p:nvPr/>
        </p:nvSpPr>
        <p:spPr>
          <a:xfrm>
            <a:off x="1066800" y="5334000"/>
            <a:ext cx="8065126" cy="584775"/>
          </a:xfrm>
          <a:prstGeom prst="rect">
            <a:avLst/>
          </a:prstGeom>
          <a:noFill/>
        </p:spPr>
        <p:txBody>
          <a:bodyPr wrap="square" rtlCol="0">
            <a:spAutoFit/>
          </a:bodyPr>
          <a:lstStyle/>
          <a:p>
            <a:r>
              <a:rPr lang="en-US" sz="1600" dirty="0"/>
              <a:t>         Jesus is the ideal man who  comes to save all humankind-Jew and Gentile alike </a:t>
            </a:r>
          </a:p>
          <a:p>
            <a:r>
              <a:rPr lang="en-US" sz="1600" dirty="0"/>
              <a:t>                                      2:52; 7:11-15; 10:25-37; 17:11-19; 19:1-10; 22:51</a:t>
            </a:r>
          </a:p>
        </p:txBody>
      </p:sp>
      <p:sp>
        <p:nvSpPr>
          <p:cNvPr id="151" name="TextBox 150"/>
          <p:cNvSpPr txBox="1"/>
          <p:nvPr/>
        </p:nvSpPr>
        <p:spPr>
          <a:xfrm>
            <a:off x="1219200" y="6019800"/>
            <a:ext cx="7465247" cy="369332"/>
          </a:xfrm>
          <a:prstGeom prst="rect">
            <a:avLst/>
          </a:prstGeom>
          <a:noFill/>
        </p:spPr>
        <p:txBody>
          <a:bodyPr wrap="square" rtlCol="0">
            <a:spAutoFit/>
          </a:bodyPr>
          <a:lstStyle/>
          <a:p>
            <a:r>
              <a:rPr lang="en-US" dirty="0"/>
              <a:t>  "For the Son of Man has come to seek and save that which is lost.” (19:10) </a:t>
            </a:r>
          </a:p>
        </p:txBody>
      </p:sp>
      <p:sp>
        <p:nvSpPr>
          <p:cNvPr id="152" name="TextBox 151"/>
          <p:cNvSpPr txBox="1"/>
          <p:nvPr/>
        </p:nvSpPr>
        <p:spPr>
          <a:xfrm>
            <a:off x="3657600" y="1524000"/>
            <a:ext cx="1668853" cy="830997"/>
          </a:xfrm>
          <a:prstGeom prst="rect">
            <a:avLst/>
          </a:prstGeom>
          <a:noFill/>
        </p:spPr>
        <p:txBody>
          <a:bodyPr wrap="square" rtlCol="0">
            <a:spAutoFit/>
          </a:bodyPr>
          <a:lstStyle/>
          <a:p>
            <a:r>
              <a:rPr lang="en-US" sz="1600" dirty="0">
                <a:latin typeface="Arial Black" pitchFamily="34" charset="0"/>
              </a:rPr>
              <a:t>…Ministering</a:t>
            </a:r>
          </a:p>
          <a:p>
            <a:r>
              <a:rPr lang="en-US" sz="1600" dirty="0">
                <a:latin typeface="Arial Black" pitchFamily="34" charset="0"/>
              </a:rPr>
              <a:t>       and </a:t>
            </a:r>
          </a:p>
          <a:p>
            <a:r>
              <a:rPr lang="en-US" sz="1600" dirty="0">
                <a:latin typeface="Arial Black" pitchFamily="34" charset="0"/>
              </a:rPr>
              <a:t>    Serving</a:t>
            </a:r>
          </a:p>
        </p:txBody>
      </p:sp>
      <p:sp>
        <p:nvSpPr>
          <p:cNvPr id="153" name="TextBox 152"/>
          <p:cNvSpPr txBox="1"/>
          <p:nvPr/>
        </p:nvSpPr>
        <p:spPr>
          <a:xfrm>
            <a:off x="5257800" y="1524000"/>
            <a:ext cx="1981200" cy="830997"/>
          </a:xfrm>
          <a:prstGeom prst="rect">
            <a:avLst/>
          </a:prstGeom>
          <a:noFill/>
        </p:spPr>
        <p:txBody>
          <a:bodyPr wrap="square" rtlCol="0">
            <a:spAutoFit/>
          </a:bodyPr>
          <a:lstStyle/>
          <a:p>
            <a:r>
              <a:rPr lang="en-US" sz="1600" dirty="0">
                <a:latin typeface="Arial Black" pitchFamily="34" charset="0"/>
              </a:rPr>
              <a:t>…Instructing</a:t>
            </a:r>
          </a:p>
          <a:p>
            <a:r>
              <a:rPr lang="en-US" sz="1600" dirty="0">
                <a:latin typeface="Arial Black" pitchFamily="34" charset="0"/>
              </a:rPr>
              <a:t>        and</a:t>
            </a:r>
          </a:p>
          <a:p>
            <a:r>
              <a:rPr lang="en-US" sz="1600" dirty="0">
                <a:latin typeface="Arial Black" pitchFamily="34" charset="0"/>
              </a:rPr>
              <a:t>  Submitting</a:t>
            </a:r>
          </a:p>
        </p:txBody>
      </p:sp>
      <p:sp>
        <p:nvSpPr>
          <p:cNvPr id="154" name="TextBox 153"/>
          <p:cNvSpPr txBox="1"/>
          <p:nvPr/>
        </p:nvSpPr>
        <p:spPr>
          <a:xfrm>
            <a:off x="6858000" y="1524000"/>
            <a:ext cx="2154627" cy="830997"/>
          </a:xfrm>
          <a:prstGeom prst="rect">
            <a:avLst/>
          </a:prstGeom>
          <a:noFill/>
        </p:spPr>
        <p:txBody>
          <a:bodyPr wrap="square" rtlCol="0">
            <a:spAutoFit/>
          </a:bodyPr>
          <a:lstStyle/>
          <a:p>
            <a:r>
              <a:rPr lang="en-US" sz="1600" dirty="0">
                <a:latin typeface="Arial Black" pitchFamily="34" charset="0"/>
              </a:rPr>
              <a:t> …Resurrected</a:t>
            </a:r>
          </a:p>
          <a:p>
            <a:r>
              <a:rPr lang="en-US" sz="1600" dirty="0">
                <a:latin typeface="Arial Black" pitchFamily="34" charset="0"/>
              </a:rPr>
              <a:t>          and</a:t>
            </a:r>
          </a:p>
          <a:p>
            <a:r>
              <a:rPr lang="en-US" sz="1600" dirty="0">
                <a:latin typeface="Arial Black" pitchFamily="34" charset="0"/>
              </a:rPr>
              <a:t>Commissioning</a:t>
            </a:r>
          </a:p>
        </p:txBody>
      </p:sp>
      <p:sp>
        <p:nvSpPr>
          <p:cNvPr id="156" name="TextBox 155"/>
          <p:cNvSpPr txBox="1"/>
          <p:nvPr/>
        </p:nvSpPr>
        <p:spPr>
          <a:xfrm>
            <a:off x="1828800" y="2286000"/>
            <a:ext cx="2132583" cy="1077218"/>
          </a:xfrm>
          <a:prstGeom prst="rect">
            <a:avLst/>
          </a:prstGeom>
          <a:noFill/>
        </p:spPr>
        <p:txBody>
          <a:bodyPr wrap="square" rtlCol="0">
            <a:spAutoFit/>
          </a:bodyPr>
          <a:lstStyle/>
          <a:p>
            <a:endParaRPr lang="en-US" sz="1600" dirty="0"/>
          </a:p>
          <a:p>
            <a:r>
              <a:rPr lang="en-US" sz="1600" i="1" dirty="0"/>
              <a:t>“Jesus the Nazarene</a:t>
            </a:r>
          </a:p>
          <a:p>
            <a:r>
              <a:rPr lang="en-US" sz="1600" i="1" dirty="0"/>
              <a:t>     …a prophet…” </a:t>
            </a:r>
          </a:p>
          <a:p>
            <a:r>
              <a:rPr lang="en-US" sz="1600" i="1" dirty="0"/>
              <a:t>  </a:t>
            </a:r>
            <a:endParaRPr lang="en-US" sz="1600" dirty="0"/>
          </a:p>
        </p:txBody>
      </p:sp>
      <p:sp>
        <p:nvSpPr>
          <p:cNvPr id="157" name="TextBox 156"/>
          <p:cNvSpPr txBox="1"/>
          <p:nvPr/>
        </p:nvSpPr>
        <p:spPr>
          <a:xfrm>
            <a:off x="3657600" y="2590800"/>
            <a:ext cx="1524000" cy="584775"/>
          </a:xfrm>
          <a:prstGeom prst="rect">
            <a:avLst/>
          </a:prstGeom>
          <a:noFill/>
        </p:spPr>
        <p:txBody>
          <a:bodyPr wrap="square" rtlCol="0">
            <a:spAutoFit/>
          </a:bodyPr>
          <a:lstStyle/>
          <a:p>
            <a:r>
              <a:rPr lang="en-US" sz="1600" i="1" dirty="0"/>
              <a:t>     “Mighty in</a:t>
            </a:r>
          </a:p>
          <a:p>
            <a:r>
              <a:rPr lang="en-US" sz="1600" i="1" dirty="0"/>
              <a:t>         Deed…”</a:t>
            </a:r>
          </a:p>
        </p:txBody>
      </p:sp>
      <p:sp>
        <p:nvSpPr>
          <p:cNvPr id="158" name="TextBox 157"/>
          <p:cNvSpPr txBox="1"/>
          <p:nvPr/>
        </p:nvSpPr>
        <p:spPr>
          <a:xfrm>
            <a:off x="5257800" y="2580382"/>
            <a:ext cx="1748453" cy="1077218"/>
          </a:xfrm>
          <a:prstGeom prst="rect">
            <a:avLst/>
          </a:prstGeom>
          <a:noFill/>
        </p:spPr>
        <p:txBody>
          <a:bodyPr wrap="square" rtlCol="0">
            <a:spAutoFit/>
          </a:bodyPr>
          <a:lstStyle/>
          <a:p>
            <a:r>
              <a:rPr lang="en-US" sz="1600" i="1" dirty="0"/>
              <a:t>“and word…in</a:t>
            </a:r>
          </a:p>
          <a:p>
            <a:r>
              <a:rPr lang="en-US" sz="1600" i="1" dirty="0"/>
              <a:t>the sight of God</a:t>
            </a:r>
          </a:p>
          <a:p>
            <a:r>
              <a:rPr lang="en-US" sz="1600" i="1" dirty="0"/>
              <a:t>and all the </a:t>
            </a:r>
          </a:p>
          <a:p>
            <a:r>
              <a:rPr lang="en-US" sz="1600" i="1" dirty="0"/>
              <a:t>people.” (24:19)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5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1" nodeType="clickEffect">
                                  <p:stCondLst>
                                    <p:cond delay="0"/>
                                  </p:stCondLst>
                                  <p:childTnLst>
                                    <p:set>
                                      <p:cBhvr>
                                        <p:cTn id="58" dur="1" fill="hold">
                                          <p:stCondLst>
                                            <p:cond delay="0"/>
                                          </p:stCondLst>
                                        </p:cTn>
                                        <p:tgtEl>
                                          <p:spTgt spid="5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1" nodeType="clickEffect">
                                  <p:stCondLst>
                                    <p:cond delay="0"/>
                                  </p:stCondLst>
                                  <p:childTnLst>
                                    <p:set>
                                      <p:cBhvr>
                                        <p:cTn id="62" dur="1" fill="hold">
                                          <p:stCondLst>
                                            <p:cond delay="0"/>
                                          </p:stCondLst>
                                        </p:cTn>
                                        <p:tgtEl>
                                          <p:spTgt spid="15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8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09"/>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87"/>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24"/>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88"/>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28"/>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113"/>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126"/>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129"/>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1" nodeType="clickEffect">
                                  <p:stCondLst>
                                    <p:cond delay="0"/>
                                  </p:stCondLst>
                                  <p:childTnLst>
                                    <p:set>
                                      <p:cBhvr>
                                        <p:cTn id="102" dur="1" fill="hold">
                                          <p:stCondLst>
                                            <p:cond delay="0"/>
                                          </p:stCondLst>
                                        </p:cTn>
                                        <p:tgtEl>
                                          <p:spTgt spid="126"/>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141"/>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127"/>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142"/>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148"/>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89"/>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150"/>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1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 grpId="0"/>
      <p:bldP spid="118" grpId="0"/>
      <p:bldP spid="43" grpId="0"/>
      <p:bldP spid="52" grpId="0"/>
      <p:bldP spid="52" grpId="1"/>
      <p:bldP spid="81" grpId="0"/>
      <p:bldP spid="85" grpId="0"/>
      <p:bldP spid="86" grpId="0"/>
      <p:bldP spid="87" grpId="0"/>
      <p:bldP spid="88" grpId="0"/>
      <p:bldP spid="89" grpId="0"/>
      <p:bldP spid="97" grpId="0"/>
      <p:bldP spid="109" grpId="0"/>
      <p:bldP spid="113" grpId="0"/>
      <p:bldP spid="124" grpId="0"/>
      <p:bldP spid="126" grpId="0"/>
      <p:bldP spid="126" grpId="1"/>
      <p:bldP spid="127" grpId="0"/>
      <p:bldP spid="128" grpId="0"/>
      <p:bldP spid="129" grpId="0"/>
      <p:bldP spid="141" grpId="0"/>
      <p:bldP spid="142" grpId="0"/>
      <p:bldP spid="148" grpId="0"/>
      <p:bldP spid="150" grpId="0"/>
      <p:bldP spid="151" grpId="0"/>
      <p:bldP spid="152" grpId="0"/>
      <p:bldP spid="153" grpId="0"/>
      <p:bldP spid="154" grpId="0"/>
      <p:bldP spid="154" grpId="1"/>
      <p:bldP spid="156" grpId="0"/>
      <p:bldP spid="157" grpId="0"/>
      <p:bldP spid="15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John</a:t>
            </a:r>
          </a:p>
        </p:txBody>
      </p:sp>
      <p:sp>
        <p:nvSpPr>
          <p:cNvPr id="3" name="Content Placeholder 2"/>
          <p:cNvSpPr>
            <a:spLocks noGrp="1"/>
          </p:cNvSpPr>
          <p:nvPr>
            <p:ph idx="1"/>
          </p:nvPr>
        </p:nvSpPr>
        <p:spPr>
          <a:xfrm>
            <a:off x="762000" y="1371600"/>
            <a:ext cx="8229600" cy="5082809"/>
          </a:xfrm>
        </p:spPr>
        <p:txBody>
          <a:bodyPr/>
          <a:lstStyle/>
          <a:p>
            <a:pPr>
              <a:buNone/>
            </a:pPr>
            <a:r>
              <a:rPr lang="en-US" dirty="0"/>
              <a:t>	    </a:t>
            </a:r>
            <a:endParaRPr lang="en-US" sz="1800" b="1" dirty="0"/>
          </a:p>
        </p:txBody>
      </p:sp>
      <p:sp>
        <p:nvSpPr>
          <p:cNvPr id="133" name="Footer Placeholder 132"/>
          <p:cNvSpPr>
            <a:spLocks noGrp="1"/>
          </p:cNvSpPr>
          <p:nvPr>
            <p:ph type="ftr" sz="quarter" idx="11"/>
          </p:nvPr>
        </p:nvSpPr>
        <p:spPr/>
        <p:txBody>
          <a:bodyPr/>
          <a:lstStyle/>
          <a:p>
            <a:r>
              <a:rPr lang="en-US" sz="1050" dirty="0"/>
              <a:t>                                     Modified From God's Masterwork - Swindoll</a:t>
            </a:r>
          </a:p>
        </p:txBody>
      </p:sp>
      <p:cxnSp>
        <p:nvCxnSpPr>
          <p:cNvPr id="5" name="Straight Connector 4"/>
          <p:cNvCxnSpPr/>
          <p:nvPr/>
        </p:nvCxnSpPr>
        <p:spPr>
          <a:xfrm rot="5400000">
            <a:off x="-228600" y="2819400"/>
            <a:ext cx="2819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315200" y="2743200"/>
            <a:ext cx="26670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4267200"/>
            <a:ext cx="74676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762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3914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66800" y="6553200"/>
            <a:ext cx="74676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51816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a:off x="1143000" y="4624864"/>
            <a:ext cx="2743200" cy="369332"/>
          </a:xfrm>
          <a:prstGeom prst="rect">
            <a:avLst/>
          </a:prstGeom>
          <a:noFill/>
        </p:spPr>
        <p:txBody>
          <a:bodyPr wrap="square" rtlCol="0">
            <a:spAutoFit/>
          </a:bodyPr>
          <a:lstStyle/>
          <a:p>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762000" y="3733800"/>
            <a:ext cx="1371600" cy="584775"/>
          </a:xfrm>
          <a:prstGeom prst="rect">
            <a:avLst/>
          </a:prstGeom>
          <a:noFill/>
        </p:spPr>
        <p:txBody>
          <a:bodyPr wrap="square" rtlCol="0">
            <a:spAutoFit/>
          </a:bodyPr>
          <a:lstStyle/>
          <a:p>
            <a:r>
              <a:rPr lang="en-US" dirty="0"/>
              <a:t>       </a:t>
            </a:r>
            <a:r>
              <a:rPr lang="en-US" sz="1400" dirty="0"/>
              <a:t>Chapter 1:</a:t>
            </a:r>
          </a:p>
          <a:p>
            <a:r>
              <a:rPr lang="en-US" sz="1400" dirty="0"/>
              <a:t>              1-13</a:t>
            </a:r>
          </a:p>
        </p:txBody>
      </p:sp>
      <p:sp>
        <p:nvSpPr>
          <p:cNvPr id="118" name="TextBox 117"/>
          <p:cNvSpPr txBox="1"/>
          <p:nvPr/>
        </p:nvSpPr>
        <p:spPr>
          <a:xfrm>
            <a:off x="2057400" y="3733800"/>
            <a:ext cx="1447800" cy="553998"/>
          </a:xfrm>
          <a:prstGeom prst="rect">
            <a:avLst/>
          </a:prstGeom>
          <a:noFill/>
        </p:spPr>
        <p:txBody>
          <a:bodyPr wrap="square" rtlCol="0">
            <a:spAutoFit/>
          </a:bodyPr>
          <a:lstStyle/>
          <a:p>
            <a:r>
              <a:rPr lang="en-US" sz="1600" dirty="0"/>
              <a:t>   </a:t>
            </a:r>
            <a:r>
              <a:rPr lang="en-US" sz="1400" dirty="0"/>
              <a:t>Chapters </a:t>
            </a:r>
          </a:p>
          <a:p>
            <a:r>
              <a:rPr lang="en-US" sz="1400" dirty="0"/>
              <a:t>   1:14-4:54</a:t>
            </a:r>
          </a:p>
        </p:txBody>
      </p:sp>
      <p:sp>
        <p:nvSpPr>
          <p:cNvPr id="132" name="TextBox 131"/>
          <p:cNvSpPr txBox="1"/>
          <p:nvPr/>
        </p:nvSpPr>
        <p:spPr>
          <a:xfrm>
            <a:off x="1676400" y="4038600"/>
            <a:ext cx="1676400" cy="369332"/>
          </a:xfrm>
          <a:prstGeom prst="rect">
            <a:avLst/>
          </a:prstGeom>
          <a:noFill/>
        </p:spPr>
        <p:txBody>
          <a:bodyPr wrap="square" rtlCol="0">
            <a:spAutoFit/>
          </a:bodyPr>
          <a:lstStyle/>
          <a:p>
            <a:r>
              <a:rPr lang="en-US" dirty="0"/>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cxnSp>
        <p:nvCxnSpPr>
          <p:cNvPr id="53" name="Straight Connector 52"/>
          <p:cNvCxnSpPr/>
          <p:nvPr/>
        </p:nvCxnSpPr>
        <p:spPr>
          <a:xfrm rot="5400000">
            <a:off x="762000" y="2743200"/>
            <a:ext cx="26670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1828800" y="2743200"/>
            <a:ext cx="26670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0" y="4572000"/>
            <a:ext cx="84582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0" y="48768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533400" y="6019800"/>
            <a:ext cx="9067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2971800" y="2743200"/>
            <a:ext cx="26670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3124200" y="3733800"/>
            <a:ext cx="1219200" cy="553998"/>
          </a:xfrm>
          <a:prstGeom prst="rect">
            <a:avLst/>
          </a:prstGeom>
          <a:noFill/>
        </p:spPr>
        <p:txBody>
          <a:bodyPr wrap="square" rtlCol="0">
            <a:spAutoFit/>
          </a:bodyPr>
          <a:lstStyle/>
          <a:p>
            <a:r>
              <a:rPr lang="en-US" sz="1600" dirty="0"/>
              <a:t>   </a:t>
            </a:r>
            <a:r>
              <a:rPr lang="en-US" sz="1400" dirty="0"/>
              <a:t>Chapters </a:t>
            </a:r>
          </a:p>
          <a:p>
            <a:r>
              <a:rPr lang="en-US" sz="1400" dirty="0"/>
              <a:t>       5-12</a:t>
            </a:r>
          </a:p>
        </p:txBody>
      </p:sp>
      <p:sp>
        <p:nvSpPr>
          <p:cNvPr id="52" name="TextBox 51"/>
          <p:cNvSpPr txBox="1"/>
          <p:nvPr/>
        </p:nvSpPr>
        <p:spPr>
          <a:xfrm>
            <a:off x="5334000" y="3429000"/>
            <a:ext cx="1524000" cy="800219"/>
          </a:xfrm>
          <a:prstGeom prst="rect">
            <a:avLst/>
          </a:prstGeom>
          <a:noFill/>
        </p:spPr>
        <p:txBody>
          <a:bodyPr wrap="square" rtlCol="0">
            <a:spAutoFit/>
          </a:bodyPr>
          <a:lstStyle/>
          <a:p>
            <a:r>
              <a:rPr lang="en-US" sz="1600" dirty="0"/>
              <a:t>       </a:t>
            </a:r>
            <a:br>
              <a:rPr lang="en-US" sz="1600" dirty="0"/>
            </a:br>
            <a:r>
              <a:rPr lang="en-US" sz="1600" dirty="0"/>
              <a:t> </a:t>
            </a:r>
            <a:r>
              <a:rPr lang="en-US" sz="1400" dirty="0"/>
              <a:t>Chapters </a:t>
            </a:r>
          </a:p>
          <a:p>
            <a:r>
              <a:rPr lang="en-US" sz="1400" dirty="0"/>
              <a:t>    18-19</a:t>
            </a:r>
          </a:p>
        </p:txBody>
      </p:sp>
      <p:cxnSp>
        <p:nvCxnSpPr>
          <p:cNvPr id="104" name="Straight Connector 103"/>
          <p:cNvCxnSpPr/>
          <p:nvPr/>
        </p:nvCxnSpPr>
        <p:spPr>
          <a:xfrm rot="5400000">
            <a:off x="4572000" y="5029200"/>
            <a:ext cx="3048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1143000" y="1524000"/>
            <a:ext cx="1600200" cy="369332"/>
          </a:xfrm>
          <a:prstGeom prst="rect">
            <a:avLst/>
          </a:prstGeom>
          <a:noFill/>
        </p:spPr>
        <p:txBody>
          <a:bodyPr wrap="square" rtlCol="0">
            <a:spAutoFit/>
          </a:bodyPr>
          <a:lstStyle/>
          <a:p>
            <a:r>
              <a:rPr lang="en-US" dirty="0">
                <a:latin typeface="Arial Black" pitchFamily="34" charset="0"/>
              </a:rPr>
              <a:t>   </a:t>
            </a:r>
            <a:r>
              <a:rPr lang="en-US" sz="1600" dirty="0">
                <a:latin typeface="Arial Black" pitchFamily="34" charset="0"/>
              </a:rPr>
              <a:t>Deity</a:t>
            </a:r>
          </a:p>
        </p:txBody>
      </p:sp>
      <p:sp>
        <p:nvSpPr>
          <p:cNvPr id="45" name="TextBox 44"/>
          <p:cNvSpPr txBox="1"/>
          <p:nvPr/>
        </p:nvSpPr>
        <p:spPr>
          <a:xfrm>
            <a:off x="2057400" y="1524000"/>
            <a:ext cx="2824356" cy="338554"/>
          </a:xfrm>
          <a:prstGeom prst="rect">
            <a:avLst/>
          </a:prstGeom>
          <a:noFill/>
        </p:spPr>
        <p:txBody>
          <a:bodyPr wrap="square" rtlCol="0">
            <a:spAutoFit/>
          </a:bodyPr>
          <a:lstStyle/>
          <a:p>
            <a:r>
              <a:rPr lang="en-US" sz="1600" dirty="0">
                <a:latin typeface="Arial Black" pitchFamily="34" charset="0"/>
              </a:rPr>
              <a:t>   </a:t>
            </a:r>
            <a:r>
              <a:rPr lang="en-US" sz="1400" dirty="0">
                <a:latin typeface="Arial Black" pitchFamily="34" charset="0"/>
              </a:rPr>
              <a:t>God-Man</a:t>
            </a:r>
          </a:p>
        </p:txBody>
      </p:sp>
      <p:sp>
        <p:nvSpPr>
          <p:cNvPr id="46" name="TextBox 45"/>
          <p:cNvSpPr txBox="1"/>
          <p:nvPr/>
        </p:nvSpPr>
        <p:spPr>
          <a:xfrm>
            <a:off x="3276600" y="1524000"/>
            <a:ext cx="1676401" cy="307777"/>
          </a:xfrm>
          <a:prstGeom prst="rect">
            <a:avLst/>
          </a:prstGeom>
          <a:noFill/>
        </p:spPr>
        <p:txBody>
          <a:bodyPr wrap="square" rtlCol="0">
            <a:spAutoFit/>
          </a:bodyPr>
          <a:lstStyle/>
          <a:p>
            <a:r>
              <a:rPr lang="en-US" sz="1400" dirty="0">
                <a:latin typeface="Arial Black" pitchFamily="34" charset="0"/>
              </a:rPr>
              <a:t>Ministry</a:t>
            </a:r>
          </a:p>
        </p:txBody>
      </p:sp>
      <p:cxnSp>
        <p:nvCxnSpPr>
          <p:cNvPr id="57" name="Straight Connector 56"/>
          <p:cNvCxnSpPr/>
          <p:nvPr/>
        </p:nvCxnSpPr>
        <p:spPr>
          <a:xfrm rot="5400000">
            <a:off x="4114800" y="2819400"/>
            <a:ext cx="26670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4343400" y="1524000"/>
            <a:ext cx="2677086" cy="307777"/>
          </a:xfrm>
          <a:prstGeom prst="rect">
            <a:avLst/>
          </a:prstGeom>
          <a:noFill/>
        </p:spPr>
        <p:txBody>
          <a:bodyPr wrap="square" rtlCol="0">
            <a:spAutoFit/>
          </a:bodyPr>
          <a:lstStyle/>
          <a:p>
            <a:r>
              <a:rPr lang="en-US" sz="1400" dirty="0">
                <a:latin typeface="Arial Black" pitchFamily="34" charset="0"/>
              </a:rPr>
              <a:t>Discourse</a:t>
            </a:r>
          </a:p>
        </p:txBody>
      </p:sp>
      <p:sp>
        <p:nvSpPr>
          <p:cNvPr id="59" name="TextBox 58"/>
          <p:cNvSpPr txBox="1"/>
          <p:nvPr/>
        </p:nvSpPr>
        <p:spPr>
          <a:xfrm>
            <a:off x="5562600" y="1524000"/>
            <a:ext cx="1679777" cy="738664"/>
          </a:xfrm>
          <a:prstGeom prst="rect">
            <a:avLst/>
          </a:prstGeom>
          <a:noFill/>
        </p:spPr>
        <p:txBody>
          <a:bodyPr wrap="square" rtlCol="0">
            <a:spAutoFit/>
          </a:bodyPr>
          <a:lstStyle/>
          <a:p>
            <a:r>
              <a:rPr lang="en-US" sz="1400" dirty="0">
                <a:latin typeface="Arial Black" pitchFamily="34" charset="0"/>
              </a:rPr>
              <a:t>Trials</a:t>
            </a:r>
          </a:p>
          <a:p>
            <a:r>
              <a:rPr lang="en-US" sz="1400" dirty="0">
                <a:latin typeface="Arial Black" pitchFamily="34" charset="0"/>
              </a:rPr>
              <a:t>  and</a:t>
            </a:r>
          </a:p>
          <a:p>
            <a:r>
              <a:rPr lang="en-US" sz="1400" dirty="0">
                <a:latin typeface="Arial Black" pitchFamily="34" charset="0"/>
              </a:rPr>
              <a:t>Death</a:t>
            </a:r>
          </a:p>
        </p:txBody>
      </p:sp>
      <p:cxnSp>
        <p:nvCxnSpPr>
          <p:cNvPr id="60" name="Straight Connector 59"/>
          <p:cNvCxnSpPr/>
          <p:nvPr/>
        </p:nvCxnSpPr>
        <p:spPr>
          <a:xfrm rot="5400000">
            <a:off x="5029200" y="2743200"/>
            <a:ext cx="26670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4114800" y="3733800"/>
            <a:ext cx="1524000" cy="553998"/>
          </a:xfrm>
          <a:prstGeom prst="rect">
            <a:avLst/>
          </a:prstGeom>
          <a:noFill/>
        </p:spPr>
        <p:txBody>
          <a:bodyPr wrap="square" rtlCol="0">
            <a:spAutoFit/>
          </a:bodyPr>
          <a:lstStyle/>
          <a:p>
            <a:r>
              <a:rPr lang="en-US" sz="1400" dirty="0"/>
              <a:t>     Chapters</a:t>
            </a:r>
          </a:p>
          <a:p>
            <a:r>
              <a:rPr lang="en-US" sz="1600" dirty="0"/>
              <a:t>      </a:t>
            </a:r>
            <a:r>
              <a:rPr lang="en-US" sz="1400" dirty="0"/>
              <a:t> 13-17</a:t>
            </a:r>
          </a:p>
        </p:txBody>
      </p:sp>
      <p:sp>
        <p:nvSpPr>
          <p:cNvPr id="64" name="TextBox 63"/>
          <p:cNvSpPr txBox="1"/>
          <p:nvPr/>
        </p:nvSpPr>
        <p:spPr>
          <a:xfrm>
            <a:off x="6400800" y="3733800"/>
            <a:ext cx="1380235" cy="553998"/>
          </a:xfrm>
          <a:prstGeom prst="rect">
            <a:avLst/>
          </a:prstGeom>
          <a:noFill/>
        </p:spPr>
        <p:txBody>
          <a:bodyPr wrap="square" rtlCol="0">
            <a:spAutoFit/>
          </a:bodyPr>
          <a:lstStyle/>
          <a:p>
            <a:r>
              <a:rPr lang="en-US" sz="1600" dirty="0"/>
              <a:t> </a:t>
            </a:r>
            <a:r>
              <a:rPr lang="en-US" sz="1400" dirty="0"/>
              <a:t>Chapter</a:t>
            </a:r>
          </a:p>
          <a:p>
            <a:r>
              <a:rPr lang="en-US" sz="1400" dirty="0"/>
              <a:t>      20</a:t>
            </a:r>
          </a:p>
        </p:txBody>
      </p:sp>
      <p:cxnSp>
        <p:nvCxnSpPr>
          <p:cNvPr id="66" name="Straight Connector 65"/>
          <p:cNvCxnSpPr/>
          <p:nvPr/>
        </p:nvCxnSpPr>
        <p:spPr>
          <a:xfrm rot="5400000">
            <a:off x="6019800" y="2743200"/>
            <a:ext cx="26670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6477000" y="1490246"/>
            <a:ext cx="1423387" cy="553998"/>
          </a:xfrm>
          <a:prstGeom prst="rect">
            <a:avLst/>
          </a:prstGeom>
          <a:noFill/>
        </p:spPr>
        <p:txBody>
          <a:bodyPr wrap="square" rtlCol="0">
            <a:spAutoFit/>
          </a:bodyPr>
          <a:lstStyle/>
          <a:p>
            <a:r>
              <a:rPr lang="en-US" sz="1600" dirty="0">
                <a:latin typeface="Arial Black" pitchFamily="34" charset="0"/>
              </a:rPr>
              <a:t>  </a:t>
            </a:r>
            <a:r>
              <a:rPr lang="en-US" sz="1400" dirty="0">
                <a:latin typeface="Arial Black" pitchFamily="34" charset="0"/>
              </a:rPr>
              <a:t>Empty</a:t>
            </a:r>
          </a:p>
          <a:p>
            <a:r>
              <a:rPr lang="en-US" sz="1400" dirty="0">
                <a:latin typeface="Arial Black" pitchFamily="34" charset="0"/>
              </a:rPr>
              <a:t>  Tomb</a:t>
            </a:r>
          </a:p>
        </p:txBody>
      </p:sp>
      <p:sp>
        <p:nvSpPr>
          <p:cNvPr id="72" name="TextBox 71"/>
          <p:cNvSpPr txBox="1"/>
          <p:nvPr/>
        </p:nvSpPr>
        <p:spPr>
          <a:xfrm>
            <a:off x="7399062" y="1524000"/>
            <a:ext cx="1744938" cy="307777"/>
          </a:xfrm>
          <a:prstGeom prst="rect">
            <a:avLst/>
          </a:prstGeom>
          <a:noFill/>
        </p:spPr>
        <p:txBody>
          <a:bodyPr wrap="square" rtlCol="0">
            <a:spAutoFit/>
          </a:bodyPr>
          <a:lstStyle/>
          <a:p>
            <a:r>
              <a:rPr lang="en-US" sz="1400" dirty="0">
                <a:latin typeface="Arial Black" pitchFamily="34" charset="0"/>
              </a:rPr>
              <a:t> Assurance</a:t>
            </a:r>
          </a:p>
        </p:txBody>
      </p:sp>
      <p:sp>
        <p:nvSpPr>
          <p:cNvPr id="76" name="TextBox 75"/>
          <p:cNvSpPr txBox="1"/>
          <p:nvPr/>
        </p:nvSpPr>
        <p:spPr>
          <a:xfrm>
            <a:off x="1219200" y="1981200"/>
            <a:ext cx="1009828" cy="738664"/>
          </a:xfrm>
          <a:prstGeom prst="rect">
            <a:avLst/>
          </a:prstGeom>
          <a:noFill/>
        </p:spPr>
        <p:txBody>
          <a:bodyPr wrap="none" rtlCol="0">
            <a:spAutoFit/>
          </a:bodyPr>
          <a:lstStyle/>
          <a:p>
            <a:r>
              <a:rPr lang="en-US" sz="1400" dirty="0"/>
              <a:t>“The Word</a:t>
            </a:r>
          </a:p>
          <a:p>
            <a:r>
              <a:rPr lang="en-US" sz="1400" dirty="0"/>
              <a:t>was God…”</a:t>
            </a:r>
          </a:p>
          <a:p>
            <a:r>
              <a:rPr lang="en-US" sz="1400" dirty="0"/>
              <a:t>     (1:1) </a:t>
            </a:r>
          </a:p>
        </p:txBody>
      </p:sp>
      <p:sp>
        <p:nvSpPr>
          <p:cNvPr id="78" name="TextBox 77"/>
          <p:cNvSpPr txBox="1"/>
          <p:nvPr/>
        </p:nvSpPr>
        <p:spPr>
          <a:xfrm>
            <a:off x="2057400" y="1981200"/>
            <a:ext cx="1381608" cy="954107"/>
          </a:xfrm>
          <a:prstGeom prst="rect">
            <a:avLst/>
          </a:prstGeom>
          <a:noFill/>
        </p:spPr>
        <p:txBody>
          <a:bodyPr wrap="square" rtlCol="0">
            <a:spAutoFit/>
          </a:bodyPr>
          <a:lstStyle/>
          <a:p>
            <a:r>
              <a:rPr lang="en-US" sz="1400" dirty="0"/>
              <a:t>   “The Word   </a:t>
            </a:r>
            <a:br>
              <a:rPr lang="en-US" sz="1400" dirty="0"/>
            </a:br>
            <a:r>
              <a:rPr lang="en-US" sz="1400" dirty="0"/>
              <a:t>       became  </a:t>
            </a:r>
            <a:br>
              <a:rPr lang="en-US" sz="1400" dirty="0"/>
            </a:br>
            <a:r>
              <a:rPr lang="en-US" sz="1400" dirty="0"/>
              <a:t>        flesh”</a:t>
            </a:r>
            <a:br>
              <a:rPr lang="en-US" sz="1400" dirty="0"/>
            </a:br>
            <a:r>
              <a:rPr lang="en-US" sz="1400" dirty="0"/>
              <a:t>       (1:14)</a:t>
            </a:r>
          </a:p>
        </p:txBody>
      </p:sp>
      <p:sp>
        <p:nvSpPr>
          <p:cNvPr id="79" name="TextBox 78"/>
          <p:cNvSpPr txBox="1"/>
          <p:nvPr/>
        </p:nvSpPr>
        <p:spPr>
          <a:xfrm>
            <a:off x="3124200" y="1905000"/>
            <a:ext cx="1371600" cy="2031325"/>
          </a:xfrm>
          <a:prstGeom prst="rect">
            <a:avLst/>
          </a:prstGeom>
          <a:noFill/>
        </p:spPr>
        <p:txBody>
          <a:bodyPr wrap="square" rtlCol="0">
            <a:spAutoFit/>
          </a:bodyPr>
          <a:lstStyle/>
          <a:p>
            <a:r>
              <a:rPr lang="en-US" sz="1400" dirty="0"/>
              <a:t>    Miraculous</a:t>
            </a:r>
          </a:p>
          <a:p>
            <a:r>
              <a:rPr lang="en-US" sz="1400" dirty="0"/>
              <a:t>       signs:</a:t>
            </a:r>
            <a:br>
              <a:rPr lang="en-US" sz="1400" dirty="0"/>
            </a:br>
            <a:endParaRPr lang="en-US" sz="1400" dirty="0"/>
          </a:p>
          <a:p>
            <a:pPr>
              <a:buFont typeface="Arial" pitchFamily="34" charset="0"/>
              <a:buChar char="•"/>
            </a:pPr>
            <a:r>
              <a:rPr lang="en-US" sz="1400" dirty="0"/>
              <a:t>At Bethsaida</a:t>
            </a:r>
          </a:p>
          <a:p>
            <a:pPr>
              <a:buFont typeface="Arial" pitchFamily="34" charset="0"/>
              <a:buChar char="•"/>
            </a:pPr>
            <a:r>
              <a:rPr lang="en-US" sz="1400" dirty="0"/>
              <a:t>Feeds 5000</a:t>
            </a:r>
          </a:p>
          <a:p>
            <a:pPr>
              <a:buFont typeface="Arial" pitchFamily="34" charset="0"/>
              <a:buChar char="•"/>
            </a:pPr>
            <a:r>
              <a:rPr lang="en-US" sz="1400" dirty="0"/>
              <a:t>Walks /Water</a:t>
            </a:r>
          </a:p>
          <a:p>
            <a:pPr>
              <a:buFont typeface="Arial" pitchFamily="34" charset="0"/>
              <a:buChar char="•"/>
            </a:pPr>
            <a:r>
              <a:rPr lang="en-US" sz="1400" dirty="0"/>
              <a:t>Blind man</a:t>
            </a:r>
          </a:p>
          <a:p>
            <a:pPr>
              <a:buFont typeface="Arial" pitchFamily="34" charset="0"/>
              <a:buChar char="•"/>
            </a:pPr>
            <a:r>
              <a:rPr lang="en-US" sz="1400" dirty="0"/>
              <a:t>Lazarus</a:t>
            </a:r>
          </a:p>
          <a:p>
            <a:r>
              <a:rPr lang="en-US" sz="1400" dirty="0"/>
              <a:t>   </a:t>
            </a:r>
          </a:p>
        </p:txBody>
      </p:sp>
      <p:sp>
        <p:nvSpPr>
          <p:cNvPr id="80" name="TextBox 79"/>
          <p:cNvSpPr txBox="1"/>
          <p:nvPr/>
        </p:nvSpPr>
        <p:spPr>
          <a:xfrm>
            <a:off x="4267200" y="1905000"/>
            <a:ext cx="1295400" cy="1815882"/>
          </a:xfrm>
          <a:prstGeom prst="rect">
            <a:avLst/>
          </a:prstGeom>
          <a:noFill/>
        </p:spPr>
        <p:txBody>
          <a:bodyPr wrap="square" rtlCol="0">
            <a:spAutoFit/>
          </a:bodyPr>
          <a:lstStyle/>
          <a:p>
            <a:r>
              <a:rPr lang="en-US" sz="1400" dirty="0"/>
              <a:t>       Private</a:t>
            </a:r>
          </a:p>
          <a:p>
            <a:r>
              <a:rPr lang="en-US" sz="1400" dirty="0"/>
              <a:t>         talks:</a:t>
            </a:r>
          </a:p>
          <a:p>
            <a:endParaRPr lang="en-US" sz="1400" dirty="0"/>
          </a:p>
          <a:p>
            <a:pPr>
              <a:buFont typeface="Arial" pitchFamily="34" charset="0"/>
              <a:buChar char="•"/>
            </a:pPr>
            <a:r>
              <a:rPr lang="en-US" sz="1400" dirty="0"/>
              <a:t>Servant hood</a:t>
            </a:r>
          </a:p>
          <a:p>
            <a:pPr>
              <a:buFont typeface="Arial" pitchFamily="34" charset="0"/>
              <a:buChar char="•"/>
            </a:pPr>
            <a:r>
              <a:rPr lang="en-US" sz="1400" dirty="0"/>
              <a:t>Heaven (14)</a:t>
            </a:r>
          </a:p>
          <a:p>
            <a:pPr>
              <a:buFont typeface="Arial" pitchFamily="34" charset="0"/>
              <a:buChar char="•"/>
            </a:pPr>
            <a:r>
              <a:rPr lang="en-US" sz="1400" dirty="0"/>
              <a:t>Abiding (15)</a:t>
            </a:r>
          </a:p>
          <a:p>
            <a:pPr>
              <a:buFont typeface="Arial" pitchFamily="34" charset="0"/>
              <a:buChar char="•"/>
            </a:pPr>
            <a:r>
              <a:rPr lang="en-US" sz="1400" dirty="0"/>
              <a:t>Promises (16)</a:t>
            </a:r>
          </a:p>
          <a:p>
            <a:pPr>
              <a:buFont typeface="Arial" pitchFamily="34" charset="0"/>
              <a:buChar char="•"/>
            </a:pPr>
            <a:r>
              <a:rPr lang="en-US" sz="1400" dirty="0"/>
              <a:t>Prayer (17)</a:t>
            </a:r>
          </a:p>
        </p:txBody>
      </p:sp>
      <p:sp>
        <p:nvSpPr>
          <p:cNvPr id="81" name="TextBox 80"/>
          <p:cNvSpPr txBox="1"/>
          <p:nvPr/>
        </p:nvSpPr>
        <p:spPr>
          <a:xfrm>
            <a:off x="5410200" y="2514600"/>
            <a:ext cx="783880" cy="307777"/>
          </a:xfrm>
          <a:prstGeom prst="rect">
            <a:avLst/>
          </a:prstGeom>
          <a:noFill/>
        </p:spPr>
        <p:txBody>
          <a:bodyPr wrap="square" rtlCol="0">
            <a:spAutoFit/>
          </a:bodyPr>
          <a:lstStyle/>
          <a:p>
            <a:r>
              <a:rPr lang="en-US" sz="1400" dirty="0"/>
              <a:t>     Cross</a:t>
            </a:r>
          </a:p>
        </p:txBody>
      </p:sp>
      <p:cxnSp>
        <p:nvCxnSpPr>
          <p:cNvPr id="86" name="Straight Connector 85"/>
          <p:cNvCxnSpPr/>
          <p:nvPr/>
        </p:nvCxnSpPr>
        <p:spPr>
          <a:xfrm rot="5400000">
            <a:off x="5600700" y="3314700"/>
            <a:ext cx="5334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5638800" y="3200400"/>
            <a:ext cx="4572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a:off x="6400800" y="2514600"/>
            <a:ext cx="1066800" cy="954107"/>
          </a:xfrm>
          <a:prstGeom prst="rect">
            <a:avLst/>
          </a:prstGeom>
          <a:noFill/>
        </p:spPr>
        <p:txBody>
          <a:bodyPr wrap="square" rtlCol="0">
            <a:spAutoFit/>
          </a:bodyPr>
          <a:lstStyle/>
          <a:p>
            <a:r>
              <a:rPr lang="en-US" sz="1400" dirty="0"/>
              <a:t>  Private </a:t>
            </a:r>
          </a:p>
          <a:p>
            <a:r>
              <a:rPr lang="en-US" sz="1400" dirty="0"/>
              <a:t>    talks:</a:t>
            </a:r>
          </a:p>
          <a:p>
            <a:pPr>
              <a:buFont typeface="Arial" pitchFamily="34" charset="0"/>
              <a:buChar char="•"/>
            </a:pPr>
            <a:r>
              <a:rPr lang="en-US" sz="1400" dirty="0"/>
              <a:t>Appears    </a:t>
            </a:r>
            <a:br>
              <a:rPr lang="en-US" sz="1400" dirty="0"/>
            </a:br>
            <a:r>
              <a:rPr lang="en-US" sz="1400" dirty="0"/>
              <a:t>     (20)</a:t>
            </a:r>
          </a:p>
        </p:txBody>
      </p:sp>
      <p:sp>
        <p:nvSpPr>
          <p:cNvPr id="97" name="TextBox 96"/>
          <p:cNvSpPr txBox="1"/>
          <p:nvPr/>
        </p:nvSpPr>
        <p:spPr>
          <a:xfrm>
            <a:off x="7467600" y="2514600"/>
            <a:ext cx="1120371" cy="523220"/>
          </a:xfrm>
          <a:prstGeom prst="rect">
            <a:avLst/>
          </a:prstGeom>
          <a:noFill/>
        </p:spPr>
        <p:txBody>
          <a:bodyPr wrap="square" rtlCol="0">
            <a:spAutoFit/>
          </a:bodyPr>
          <a:lstStyle/>
          <a:p>
            <a:r>
              <a:rPr lang="en-US" sz="1400" dirty="0"/>
              <a:t>Private talks:</a:t>
            </a:r>
          </a:p>
          <a:p>
            <a:r>
              <a:rPr lang="en-US" sz="1400" dirty="0"/>
              <a:t>  Future (21)</a:t>
            </a:r>
          </a:p>
        </p:txBody>
      </p:sp>
      <p:sp>
        <p:nvSpPr>
          <p:cNvPr id="98" name="TextBox 97"/>
          <p:cNvSpPr txBox="1"/>
          <p:nvPr/>
        </p:nvSpPr>
        <p:spPr>
          <a:xfrm>
            <a:off x="7467600" y="3733800"/>
            <a:ext cx="883344" cy="523220"/>
          </a:xfrm>
          <a:prstGeom prst="rect">
            <a:avLst/>
          </a:prstGeom>
          <a:noFill/>
        </p:spPr>
        <p:txBody>
          <a:bodyPr wrap="square" rtlCol="0">
            <a:spAutoFit/>
          </a:bodyPr>
          <a:lstStyle/>
          <a:p>
            <a:r>
              <a:rPr lang="en-US" sz="1400" dirty="0"/>
              <a:t>  Chapter </a:t>
            </a:r>
          </a:p>
          <a:p>
            <a:r>
              <a:rPr lang="en-US" sz="1400" dirty="0"/>
              <a:t>       21</a:t>
            </a:r>
          </a:p>
        </p:txBody>
      </p:sp>
      <p:sp>
        <p:nvSpPr>
          <p:cNvPr id="102" name="TextBox 101"/>
          <p:cNvSpPr txBox="1"/>
          <p:nvPr/>
        </p:nvSpPr>
        <p:spPr>
          <a:xfrm rot="10800000" flipV="1">
            <a:off x="990600" y="4245497"/>
            <a:ext cx="1403524" cy="338554"/>
          </a:xfrm>
          <a:prstGeom prst="rect">
            <a:avLst/>
          </a:prstGeom>
          <a:noFill/>
        </p:spPr>
        <p:txBody>
          <a:bodyPr wrap="square" rtlCol="0">
            <a:spAutoFit/>
          </a:bodyPr>
          <a:lstStyle/>
          <a:p>
            <a:r>
              <a:rPr lang="en-US" sz="1600" dirty="0"/>
              <a:t>   </a:t>
            </a:r>
            <a:r>
              <a:rPr lang="en-US" sz="1400" dirty="0"/>
              <a:t>Prologue</a:t>
            </a:r>
          </a:p>
        </p:txBody>
      </p:sp>
      <p:cxnSp>
        <p:nvCxnSpPr>
          <p:cNvPr id="103" name="Straight Connector 102"/>
          <p:cNvCxnSpPr/>
          <p:nvPr/>
        </p:nvCxnSpPr>
        <p:spPr>
          <a:xfrm rot="5400000">
            <a:off x="1828800" y="4419600"/>
            <a:ext cx="3048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a:off x="2895600" y="4419600"/>
            <a:ext cx="3048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rot="5400000">
            <a:off x="4076700" y="4457700"/>
            <a:ext cx="2286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5181600" y="4419600"/>
            <a:ext cx="3048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rot="5400000">
            <a:off x="6134100" y="4457700"/>
            <a:ext cx="2286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30" name="TextBox 129"/>
          <p:cNvSpPr txBox="1"/>
          <p:nvPr/>
        </p:nvSpPr>
        <p:spPr>
          <a:xfrm>
            <a:off x="1981200" y="4267200"/>
            <a:ext cx="1028102" cy="307777"/>
          </a:xfrm>
          <a:prstGeom prst="rect">
            <a:avLst/>
          </a:prstGeom>
          <a:noFill/>
        </p:spPr>
        <p:txBody>
          <a:bodyPr wrap="square" rtlCol="0">
            <a:spAutoFit/>
          </a:bodyPr>
          <a:lstStyle/>
          <a:p>
            <a:r>
              <a:rPr lang="en-US" sz="1400" dirty="0"/>
              <a:t>Acceptance</a:t>
            </a:r>
          </a:p>
        </p:txBody>
      </p:sp>
      <p:sp>
        <p:nvSpPr>
          <p:cNvPr id="131" name="TextBox 130"/>
          <p:cNvSpPr txBox="1"/>
          <p:nvPr/>
        </p:nvSpPr>
        <p:spPr>
          <a:xfrm>
            <a:off x="3200400" y="4267200"/>
            <a:ext cx="823239" cy="307777"/>
          </a:xfrm>
          <a:prstGeom prst="rect">
            <a:avLst/>
          </a:prstGeom>
          <a:noFill/>
        </p:spPr>
        <p:txBody>
          <a:bodyPr wrap="none" rtlCol="0">
            <a:spAutoFit/>
          </a:bodyPr>
          <a:lstStyle/>
          <a:p>
            <a:r>
              <a:rPr lang="en-US" sz="1400" dirty="0"/>
              <a:t>  Conflict</a:t>
            </a:r>
          </a:p>
        </p:txBody>
      </p:sp>
      <p:sp>
        <p:nvSpPr>
          <p:cNvPr id="134" name="TextBox 133"/>
          <p:cNvSpPr txBox="1"/>
          <p:nvPr/>
        </p:nvSpPr>
        <p:spPr>
          <a:xfrm>
            <a:off x="4267200" y="4267200"/>
            <a:ext cx="1044197" cy="307777"/>
          </a:xfrm>
          <a:prstGeom prst="rect">
            <a:avLst/>
          </a:prstGeom>
          <a:noFill/>
        </p:spPr>
        <p:txBody>
          <a:bodyPr wrap="none" rtlCol="0">
            <a:spAutoFit/>
          </a:bodyPr>
          <a:lstStyle/>
          <a:p>
            <a:r>
              <a:rPr lang="en-US" sz="1400" dirty="0"/>
              <a:t>Preparation</a:t>
            </a:r>
          </a:p>
        </p:txBody>
      </p:sp>
      <p:sp>
        <p:nvSpPr>
          <p:cNvPr id="136" name="TextBox 135"/>
          <p:cNvSpPr txBox="1"/>
          <p:nvPr/>
        </p:nvSpPr>
        <p:spPr>
          <a:xfrm>
            <a:off x="5410200" y="4267200"/>
            <a:ext cx="636713" cy="307777"/>
          </a:xfrm>
          <a:prstGeom prst="rect">
            <a:avLst/>
          </a:prstGeom>
          <a:noFill/>
        </p:spPr>
        <p:txBody>
          <a:bodyPr wrap="none" rtlCol="0">
            <a:spAutoFit/>
          </a:bodyPr>
          <a:lstStyle/>
          <a:p>
            <a:r>
              <a:rPr lang="en-US" sz="1400" dirty="0"/>
              <a:t>   Crux</a:t>
            </a:r>
          </a:p>
        </p:txBody>
      </p:sp>
      <p:sp>
        <p:nvSpPr>
          <p:cNvPr id="137" name="TextBox 136"/>
          <p:cNvSpPr txBox="1"/>
          <p:nvPr/>
        </p:nvSpPr>
        <p:spPr>
          <a:xfrm>
            <a:off x="6324600" y="4267200"/>
            <a:ext cx="1313245" cy="307777"/>
          </a:xfrm>
          <a:prstGeom prst="rect">
            <a:avLst/>
          </a:prstGeom>
          <a:noFill/>
        </p:spPr>
        <p:txBody>
          <a:bodyPr wrap="none" rtlCol="0">
            <a:spAutoFit/>
          </a:bodyPr>
          <a:lstStyle/>
          <a:p>
            <a:r>
              <a:rPr lang="en-US" sz="1400" dirty="0"/>
              <a:t>             Triumph</a:t>
            </a:r>
          </a:p>
        </p:txBody>
      </p:sp>
      <p:sp>
        <p:nvSpPr>
          <p:cNvPr id="138" name="TextBox 137"/>
          <p:cNvSpPr txBox="1"/>
          <p:nvPr/>
        </p:nvSpPr>
        <p:spPr>
          <a:xfrm>
            <a:off x="2133600" y="4572000"/>
            <a:ext cx="1676400" cy="338554"/>
          </a:xfrm>
          <a:prstGeom prst="rect">
            <a:avLst/>
          </a:prstGeom>
          <a:noFill/>
        </p:spPr>
        <p:txBody>
          <a:bodyPr wrap="square" rtlCol="0">
            <a:spAutoFit/>
          </a:bodyPr>
          <a:lstStyle/>
          <a:p>
            <a:r>
              <a:rPr lang="en-US" sz="1600" dirty="0"/>
              <a:t>Public message</a:t>
            </a:r>
          </a:p>
        </p:txBody>
      </p:sp>
      <p:sp>
        <p:nvSpPr>
          <p:cNvPr id="140" name="TextBox 139"/>
          <p:cNvSpPr txBox="1"/>
          <p:nvPr/>
        </p:nvSpPr>
        <p:spPr>
          <a:xfrm>
            <a:off x="4267200" y="4572000"/>
            <a:ext cx="914033" cy="338554"/>
          </a:xfrm>
          <a:prstGeom prst="rect">
            <a:avLst/>
          </a:prstGeom>
          <a:noFill/>
        </p:spPr>
        <p:txBody>
          <a:bodyPr wrap="none" rtlCol="0">
            <a:spAutoFit/>
          </a:bodyPr>
          <a:lstStyle/>
          <a:p>
            <a:r>
              <a:rPr lang="en-US" sz="1600" b="1" strike="sngStrike" dirty="0">
                <a:solidFill>
                  <a:srgbClr val="FFFF00"/>
                </a:solidFill>
                <a:effectLst>
                  <a:outerShdw blurRad="38100" dist="38100" dir="2700000" algn="tl">
                    <a:srgbClr val="000000">
                      <a:alpha val="43137"/>
                    </a:srgbClr>
                  </a:outerShdw>
                </a:effectLst>
              </a:rPr>
              <a:t>CHANGE</a:t>
            </a:r>
          </a:p>
        </p:txBody>
      </p:sp>
      <p:sp>
        <p:nvSpPr>
          <p:cNvPr id="141" name="TextBox 140"/>
          <p:cNvSpPr txBox="1"/>
          <p:nvPr/>
        </p:nvSpPr>
        <p:spPr>
          <a:xfrm>
            <a:off x="6096000" y="4572000"/>
            <a:ext cx="1531958" cy="338554"/>
          </a:xfrm>
          <a:prstGeom prst="rect">
            <a:avLst/>
          </a:prstGeom>
          <a:noFill/>
        </p:spPr>
        <p:txBody>
          <a:bodyPr wrap="none" rtlCol="0">
            <a:spAutoFit/>
          </a:bodyPr>
          <a:lstStyle/>
          <a:p>
            <a:r>
              <a:rPr lang="en-US" sz="1600" dirty="0"/>
              <a:t>Private message</a:t>
            </a:r>
          </a:p>
        </p:txBody>
      </p:sp>
      <p:sp>
        <p:nvSpPr>
          <p:cNvPr id="148" name="TextBox 147"/>
          <p:cNvSpPr txBox="1"/>
          <p:nvPr/>
        </p:nvSpPr>
        <p:spPr>
          <a:xfrm>
            <a:off x="1447800" y="4876800"/>
            <a:ext cx="1988942" cy="338554"/>
          </a:xfrm>
          <a:prstGeom prst="rect">
            <a:avLst/>
          </a:prstGeom>
          <a:noFill/>
        </p:spPr>
        <p:txBody>
          <a:bodyPr wrap="none" rtlCol="0">
            <a:spAutoFit/>
          </a:bodyPr>
          <a:lstStyle/>
          <a:p>
            <a:r>
              <a:rPr lang="en-US" sz="1600" dirty="0"/>
              <a:t>                 Three years</a:t>
            </a:r>
          </a:p>
        </p:txBody>
      </p:sp>
      <p:sp>
        <p:nvSpPr>
          <p:cNvPr id="149" name="TextBox 148"/>
          <p:cNvSpPr txBox="1"/>
          <p:nvPr/>
        </p:nvSpPr>
        <p:spPr>
          <a:xfrm>
            <a:off x="5638800" y="4876800"/>
            <a:ext cx="1600200" cy="338554"/>
          </a:xfrm>
          <a:prstGeom prst="rect">
            <a:avLst/>
          </a:prstGeom>
          <a:noFill/>
        </p:spPr>
        <p:txBody>
          <a:bodyPr wrap="square" rtlCol="0">
            <a:spAutoFit/>
          </a:bodyPr>
          <a:lstStyle/>
          <a:p>
            <a:r>
              <a:rPr lang="en-US" sz="1600" dirty="0"/>
              <a:t>    Several days</a:t>
            </a:r>
          </a:p>
        </p:txBody>
      </p:sp>
      <p:sp>
        <p:nvSpPr>
          <p:cNvPr id="151" name="TextBox 150"/>
          <p:cNvSpPr txBox="1"/>
          <p:nvPr/>
        </p:nvSpPr>
        <p:spPr>
          <a:xfrm>
            <a:off x="1143000" y="5105400"/>
            <a:ext cx="3657600" cy="954107"/>
          </a:xfrm>
          <a:prstGeom prst="rect">
            <a:avLst/>
          </a:prstGeom>
          <a:noFill/>
        </p:spPr>
        <p:txBody>
          <a:bodyPr wrap="square" rtlCol="0">
            <a:spAutoFit/>
          </a:bodyPr>
          <a:lstStyle/>
          <a:p>
            <a:pPr>
              <a:buFont typeface="Arial" pitchFamily="34" charset="0"/>
              <a:buChar char="•"/>
            </a:pPr>
            <a:r>
              <a:rPr lang="en-US" sz="1400" dirty="0"/>
              <a:t>“I am the bread of life.” (6:35)</a:t>
            </a:r>
          </a:p>
          <a:p>
            <a:pPr>
              <a:buFont typeface="Arial" pitchFamily="34" charset="0"/>
              <a:buChar char="•"/>
            </a:pPr>
            <a:r>
              <a:rPr lang="en-US" sz="1400" dirty="0"/>
              <a:t>“I am the light of the world.” (8:12)</a:t>
            </a:r>
          </a:p>
          <a:p>
            <a:pPr>
              <a:buFont typeface="Arial" pitchFamily="34" charset="0"/>
              <a:buChar char="•"/>
            </a:pPr>
            <a:r>
              <a:rPr lang="en-US" sz="1400" dirty="0"/>
              <a:t>“I am the door.” (10:9)</a:t>
            </a:r>
          </a:p>
          <a:p>
            <a:pPr>
              <a:buFont typeface="Arial" pitchFamily="34" charset="0"/>
              <a:buChar char="•"/>
            </a:pPr>
            <a:r>
              <a:rPr lang="en-US" sz="1400" dirty="0"/>
              <a:t>“I am the good shepherd.” (10:11)</a:t>
            </a:r>
          </a:p>
        </p:txBody>
      </p:sp>
      <p:sp>
        <p:nvSpPr>
          <p:cNvPr id="152" name="TextBox 151"/>
          <p:cNvSpPr txBox="1"/>
          <p:nvPr/>
        </p:nvSpPr>
        <p:spPr>
          <a:xfrm>
            <a:off x="4800600" y="5181600"/>
            <a:ext cx="3810000" cy="984885"/>
          </a:xfrm>
          <a:prstGeom prst="rect">
            <a:avLst/>
          </a:prstGeom>
          <a:noFill/>
        </p:spPr>
        <p:txBody>
          <a:bodyPr wrap="square" rtlCol="0">
            <a:spAutoFit/>
          </a:bodyPr>
          <a:lstStyle/>
          <a:p>
            <a:pPr>
              <a:buFont typeface="Arial" pitchFamily="34" charset="0"/>
              <a:buChar char="•"/>
            </a:pPr>
            <a:r>
              <a:rPr lang="en-US" sz="1400" dirty="0"/>
              <a:t>“I am the resurrection and the life.” (11:25)</a:t>
            </a:r>
          </a:p>
          <a:p>
            <a:pPr>
              <a:buFont typeface="Arial" pitchFamily="34" charset="0"/>
              <a:buChar char="•"/>
            </a:pPr>
            <a:r>
              <a:rPr lang="en-US" sz="1400" dirty="0"/>
              <a:t>“I am the way, and the truth, and the life.” (14:6)</a:t>
            </a:r>
          </a:p>
          <a:p>
            <a:pPr>
              <a:buFont typeface="Arial" pitchFamily="34" charset="0"/>
              <a:buChar char="•"/>
            </a:pPr>
            <a:r>
              <a:rPr lang="en-US" sz="1400" dirty="0"/>
              <a:t>“I am the true vine.” (*15:1)</a:t>
            </a:r>
          </a:p>
          <a:p>
            <a:endParaRPr lang="en-US" sz="1600" dirty="0"/>
          </a:p>
        </p:txBody>
      </p:sp>
      <p:sp>
        <p:nvSpPr>
          <p:cNvPr id="153" name="TextBox 152"/>
          <p:cNvSpPr txBox="1"/>
          <p:nvPr/>
        </p:nvSpPr>
        <p:spPr>
          <a:xfrm>
            <a:off x="1066800" y="5943600"/>
            <a:ext cx="7303985" cy="584775"/>
          </a:xfrm>
          <a:prstGeom prst="rect">
            <a:avLst/>
          </a:prstGeom>
          <a:noFill/>
        </p:spPr>
        <p:txBody>
          <a:bodyPr wrap="square" rtlCol="0">
            <a:spAutoFit/>
          </a:bodyPr>
          <a:lstStyle/>
          <a:p>
            <a:r>
              <a:rPr lang="en-US" sz="1600" dirty="0"/>
              <a:t>“These have been written so that you may believe that Jesus is the Christ, the Son of     </a:t>
            </a:r>
            <a:br>
              <a:rPr lang="en-US" sz="1600" dirty="0"/>
            </a:br>
            <a:r>
              <a:rPr lang="en-US" sz="1600" dirty="0"/>
              <a:t>              God, and that believing you may have  life in His name.” (Jhn. 20:31)</a:t>
            </a:r>
          </a:p>
        </p:txBody>
      </p:sp>
      <p:sp>
        <p:nvSpPr>
          <p:cNvPr id="154" name="TextBox 153"/>
          <p:cNvSpPr txBox="1"/>
          <p:nvPr/>
        </p:nvSpPr>
        <p:spPr>
          <a:xfrm>
            <a:off x="228600" y="4267200"/>
            <a:ext cx="640496" cy="338554"/>
          </a:xfrm>
          <a:prstGeom prst="rect">
            <a:avLst/>
          </a:prstGeom>
          <a:noFill/>
        </p:spPr>
        <p:txBody>
          <a:bodyPr wrap="none" rtlCol="0">
            <a:spAutoFit/>
          </a:bodyPr>
          <a:lstStyle/>
          <a:p>
            <a:r>
              <a:rPr lang="en-US" sz="1600" dirty="0"/>
              <a:t>Stage</a:t>
            </a:r>
          </a:p>
        </p:txBody>
      </p:sp>
      <p:sp>
        <p:nvSpPr>
          <p:cNvPr id="156" name="TextBox 155"/>
          <p:cNvSpPr txBox="1"/>
          <p:nvPr/>
        </p:nvSpPr>
        <p:spPr>
          <a:xfrm>
            <a:off x="0" y="4572000"/>
            <a:ext cx="1217115" cy="369332"/>
          </a:xfrm>
          <a:prstGeom prst="rect">
            <a:avLst/>
          </a:prstGeom>
          <a:noFill/>
        </p:spPr>
        <p:txBody>
          <a:bodyPr wrap="square" rtlCol="0">
            <a:spAutoFit/>
          </a:bodyPr>
          <a:lstStyle/>
          <a:p>
            <a:r>
              <a:rPr lang="en-US" dirty="0"/>
              <a:t> Audience</a:t>
            </a:r>
          </a:p>
        </p:txBody>
      </p:sp>
      <p:sp>
        <p:nvSpPr>
          <p:cNvPr id="157" name="TextBox 156"/>
          <p:cNvSpPr txBox="1"/>
          <p:nvPr/>
        </p:nvSpPr>
        <p:spPr>
          <a:xfrm>
            <a:off x="0" y="4876800"/>
            <a:ext cx="861133" cy="369332"/>
          </a:xfrm>
          <a:prstGeom prst="rect">
            <a:avLst/>
          </a:prstGeom>
          <a:noFill/>
        </p:spPr>
        <p:txBody>
          <a:bodyPr wrap="none" rtlCol="0">
            <a:spAutoFit/>
          </a:bodyPr>
          <a:lstStyle/>
          <a:p>
            <a:r>
              <a:rPr lang="en-US" dirty="0"/>
              <a:t>     </a:t>
            </a:r>
            <a:r>
              <a:rPr lang="en-US" sz="1600" dirty="0"/>
              <a:t>Time</a:t>
            </a:r>
          </a:p>
        </p:txBody>
      </p:sp>
      <p:sp>
        <p:nvSpPr>
          <p:cNvPr id="158" name="TextBox 157"/>
          <p:cNvSpPr txBox="1"/>
          <p:nvPr/>
        </p:nvSpPr>
        <p:spPr>
          <a:xfrm>
            <a:off x="-152400" y="5257800"/>
            <a:ext cx="1295400" cy="830997"/>
          </a:xfrm>
          <a:prstGeom prst="rect">
            <a:avLst/>
          </a:prstGeom>
          <a:noFill/>
        </p:spPr>
        <p:txBody>
          <a:bodyPr wrap="square" rtlCol="0">
            <a:spAutoFit/>
          </a:bodyPr>
          <a:lstStyle/>
          <a:p>
            <a:r>
              <a:rPr lang="en-US" sz="1600" dirty="0"/>
              <a:t>  Jesus’ seven</a:t>
            </a:r>
          </a:p>
          <a:p>
            <a:r>
              <a:rPr lang="en-US" sz="1600" dirty="0"/>
              <a:t>        “I Am”</a:t>
            </a:r>
            <a:br>
              <a:rPr lang="en-US" sz="1600" dirty="0"/>
            </a:br>
            <a:r>
              <a:rPr lang="en-US" sz="1600" dirty="0"/>
              <a:t>   Statements  </a:t>
            </a:r>
          </a:p>
        </p:txBody>
      </p:sp>
      <p:sp>
        <p:nvSpPr>
          <p:cNvPr id="159" name="TextBox 158"/>
          <p:cNvSpPr txBox="1"/>
          <p:nvPr/>
        </p:nvSpPr>
        <p:spPr>
          <a:xfrm>
            <a:off x="0" y="6019800"/>
            <a:ext cx="1106393" cy="523220"/>
          </a:xfrm>
          <a:prstGeom prst="rect">
            <a:avLst/>
          </a:prstGeom>
          <a:noFill/>
        </p:spPr>
        <p:txBody>
          <a:bodyPr wrap="square" rtlCol="0">
            <a:spAutoFit/>
          </a:bodyPr>
          <a:lstStyle/>
          <a:p>
            <a:r>
              <a:rPr lang="en-US" sz="1400" dirty="0"/>
              <a:t>Main Theme</a:t>
            </a:r>
          </a:p>
          <a:p>
            <a:r>
              <a:rPr lang="en-US" sz="1400" dirty="0"/>
              <a:t> &amp; Key verse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Acts</a:t>
            </a:r>
          </a:p>
        </p:txBody>
      </p:sp>
      <p:sp>
        <p:nvSpPr>
          <p:cNvPr id="3" name="Content Placeholder 2"/>
          <p:cNvSpPr>
            <a:spLocks noGrp="1"/>
          </p:cNvSpPr>
          <p:nvPr>
            <p:ph idx="1"/>
          </p:nvPr>
        </p:nvSpPr>
        <p:spPr>
          <a:xfrm>
            <a:off x="762000" y="1371600"/>
            <a:ext cx="8229600" cy="5082809"/>
          </a:xfrm>
        </p:spPr>
        <p:txBody>
          <a:bodyPr/>
          <a:lstStyle/>
          <a:p>
            <a:pPr>
              <a:buNone/>
            </a:pPr>
            <a:r>
              <a:rPr lang="en-US" dirty="0"/>
              <a:t>	  </a:t>
            </a:r>
            <a:endParaRPr lang="en-US" sz="1800" b="1" dirty="0"/>
          </a:p>
        </p:txBody>
      </p:sp>
      <p:sp>
        <p:nvSpPr>
          <p:cNvPr id="133" name="Footer Placeholder 132"/>
          <p:cNvSpPr>
            <a:spLocks noGrp="1"/>
          </p:cNvSpPr>
          <p:nvPr>
            <p:ph type="ftr" sz="quarter" idx="11"/>
          </p:nvPr>
        </p:nvSpPr>
        <p:spPr/>
        <p:txBody>
          <a:bodyPr/>
          <a:lstStyle/>
          <a:p>
            <a:r>
              <a:rPr lang="en-US" sz="1050" dirty="0"/>
              <a:t>                                      </a:t>
            </a:r>
          </a:p>
        </p:txBody>
      </p:sp>
      <p:cxnSp>
        <p:nvCxnSpPr>
          <p:cNvPr id="5" name="Straight Connector 4"/>
          <p:cNvCxnSpPr/>
          <p:nvPr/>
        </p:nvCxnSpPr>
        <p:spPr>
          <a:xfrm rot="5400000">
            <a:off x="-266700" y="2781300"/>
            <a:ext cx="28956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239000" y="2743200"/>
            <a:ext cx="2819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4267200"/>
            <a:ext cx="3124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762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3914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66800" y="6553200"/>
            <a:ext cx="74676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52578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6388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flipV="1">
            <a:off x="1143000" y="4255532"/>
            <a:ext cx="2743200" cy="369332"/>
          </a:xfrm>
          <a:prstGeom prst="rect">
            <a:avLst/>
          </a:prstGeom>
          <a:noFill/>
        </p:spPr>
        <p:txBody>
          <a:bodyPr wrap="square" rtlCol="0">
            <a:spAutoFit/>
          </a:bodyPr>
          <a:lstStyle/>
          <a:p>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1143000" y="3886200"/>
            <a:ext cx="2133600" cy="369332"/>
          </a:xfrm>
          <a:prstGeom prst="rect">
            <a:avLst/>
          </a:prstGeom>
          <a:noFill/>
        </p:spPr>
        <p:txBody>
          <a:bodyPr wrap="square" rtlCol="0">
            <a:spAutoFit/>
          </a:bodyPr>
          <a:lstStyle/>
          <a:p>
            <a:r>
              <a:rPr lang="en-US" dirty="0"/>
              <a:t>            </a:t>
            </a:r>
            <a:r>
              <a:rPr lang="en-US" sz="1600" dirty="0"/>
              <a:t>Chapters 1-7</a:t>
            </a:r>
          </a:p>
        </p:txBody>
      </p:sp>
      <p:sp>
        <p:nvSpPr>
          <p:cNvPr id="132" name="TextBox 131"/>
          <p:cNvSpPr txBox="1"/>
          <p:nvPr/>
        </p:nvSpPr>
        <p:spPr>
          <a:xfrm>
            <a:off x="1676400" y="4038600"/>
            <a:ext cx="1676400" cy="369332"/>
          </a:xfrm>
          <a:prstGeom prst="rect">
            <a:avLst/>
          </a:prstGeom>
          <a:noFill/>
        </p:spPr>
        <p:txBody>
          <a:bodyPr wrap="square" rtlCol="0">
            <a:spAutoFit/>
          </a:bodyPr>
          <a:lstStyle/>
          <a:p>
            <a:r>
              <a:rPr lang="en-US" dirty="0"/>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cxnSp>
        <p:nvCxnSpPr>
          <p:cNvPr id="53" name="Straight Connector 52"/>
          <p:cNvCxnSpPr/>
          <p:nvPr/>
        </p:nvCxnSpPr>
        <p:spPr>
          <a:xfrm rot="5400000">
            <a:off x="2400300" y="27051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4191000" y="4267200"/>
            <a:ext cx="4343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0" y="4572000"/>
            <a:ext cx="84582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0" y="48768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0" y="60198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4876800" y="2743200"/>
            <a:ext cx="28194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4267200" y="3886200"/>
            <a:ext cx="2286000" cy="338554"/>
          </a:xfrm>
          <a:prstGeom prst="rect">
            <a:avLst/>
          </a:prstGeom>
          <a:noFill/>
        </p:spPr>
        <p:txBody>
          <a:bodyPr wrap="square" rtlCol="0">
            <a:spAutoFit/>
          </a:bodyPr>
          <a:lstStyle/>
          <a:p>
            <a:r>
              <a:rPr lang="en-US" sz="1600" dirty="0"/>
              <a:t>Chapters 8-12</a:t>
            </a:r>
          </a:p>
        </p:txBody>
      </p:sp>
      <p:sp>
        <p:nvSpPr>
          <p:cNvPr id="52" name="TextBox 51"/>
          <p:cNvSpPr txBox="1"/>
          <p:nvPr/>
        </p:nvSpPr>
        <p:spPr>
          <a:xfrm>
            <a:off x="6553200" y="3886200"/>
            <a:ext cx="1981200" cy="338554"/>
          </a:xfrm>
          <a:prstGeom prst="rect">
            <a:avLst/>
          </a:prstGeom>
          <a:noFill/>
        </p:spPr>
        <p:txBody>
          <a:bodyPr wrap="square" rtlCol="0">
            <a:spAutoFit/>
          </a:bodyPr>
          <a:lstStyle/>
          <a:p>
            <a:r>
              <a:rPr lang="en-US" sz="1600" dirty="0"/>
              <a:t>     Chapter s 13-28</a:t>
            </a:r>
          </a:p>
        </p:txBody>
      </p:sp>
      <p:cxnSp>
        <p:nvCxnSpPr>
          <p:cNvPr id="104" name="Straight Connector 103"/>
          <p:cNvCxnSpPr/>
          <p:nvPr/>
        </p:nvCxnSpPr>
        <p:spPr>
          <a:xfrm rot="5400000">
            <a:off x="5867400" y="4572000"/>
            <a:ext cx="6096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rot="265654">
            <a:off x="694871" y="2815758"/>
            <a:ext cx="461665" cy="923436"/>
          </a:xfrm>
          <a:prstGeom prst="rect">
            <a:avLst/>
          </a:prstGeom>
          <a:noFill/>
        </p:spPr>
        <p:txBody>
          <a:bodyPr vert="vert270" wrap="square" rtlCol="0">
            <a:spAutoFit/>
          </a:bodyPr>
          <a:lstStyle/>
          <a:p>
            <a:r>
              <a:rPr lang="en-US" dirty="0"/>
              <a:t>A.D.  30</a:t>
            </a:r>
          </a:p>
        </p:txBody>
      </p:sp>
      <p:sp>
        <p:nvSpPr>
          <p:cNvPr id="45" name="TextBox 44"/>
          <p:cNvSpPr txBox="1"/>
          <p:nvPr/>
        </p:nvSpPr>
        <p:spPr>
          <a:xfrm rot="353532">
            <a:off x="8610600" y="2819400"/>
            <a:ext cx="461665" cy="826532"/>
          </a:xfrm>
          <a:prstGeom prst="rect">
            <a:avLst/>
          </a:prstGeom>
          <a:noFill/>
        </p:spPr>
        <p:txBody>
          <a:bodyPr vert="vert270" wrap="square" rtlCol="0">
            <a:spAutoFit/>
          </a:bodyPr>
          <a:lstStyle/>
          <a:p>
            <a:r>
              <a:rPr lang="en-US" dirty="0"/>
              <a:t>A.D. 60</a:t>
            </a:r>
          </a:p>
        </p:txBody>
      </p:sp>
      <p:sp>
        <p:nvSpPr>
          <p:cNvPr id="46" name="TextBox 45"/>
          <p:cNvSpPr txBox="1"/>
          <p:nvPr/>
        </p:nvSpPr>
        <p:spPr>
          <a:xfrm>
            <a:off x="1295401" y="1524000"/>
            <a:ext cx="2667000" cy="523220"/>
          </a:xfrm>
          <a:prstGeom prst="rect">
            <a:avLst/>
          </a:prstGeom>
          <a:noFill/>
        </p:spPr>
        <p:txBody>
          <a:bodyPr wrap="square" rtlCol="0">
            <a:spAutoFit/>
          </a:bodyPr>
          <a:lstStyle/>
          <a:p>
            <a:r>
              <a:rPr lang="en-US" sz="1400" dirty="0">
                <a:latin typeface="Arial Black" pitchFamily="34" charset="0"/>
              </a:rPr>
              <a:t>The Church  Established</a:t>
            </a:r>
          </a:p>
          <a:p>
            <a:r>
              <a:rPr lang="en-US" sz="1400" dirty="0">
                <a:latin typeface="Arial Black" pitchFamily="34" charset="0"/>
              </a:rPr>
              <a:t>           at Jerusalem</a:t>
            </a:r>
          </a:p>
        </p:txBody>
      </p:sp>
      <p:sp>
        <p:nvSpPr>
          <p:cNvPr id="48" name="TextBox 47"/>
          <p:cNvSpPr txBox="1"/>
          <p:nvPr/>
        </p:nvSpPr>
        <p:spPr>
          <a:xfrm>
            <a:off x="3886200" y="1447800"/>
            <a:ext cx="2919900" cy="523220"/>
          </a:xfrm>
          <a:prstGeom prst="rect">
            <a:avLst/>
          </a:prstGeom>
          <a:noFill/>
        </p:spPr>
        <p:txBody>
          <a:bodyPr wrap="square" rtlCol="0">
            <a:spAutoFit/>
          </a:bodyPr>
          <a:lstStyle/>
          <a:p>
            <a:r>
              <a:rPr lang="en-US" sz="1400" dirty="0">
                <a:latin typeface="Arial Black" pitchFamily="34" charset="0"/>
              </a:rPr>
              <a:t>  The Church Enlarged</a:t>
            </a:r>
          </a:p>
          <a:p>
            <a:r>
              <a:rPr lang="en-US" sz="1400" dirty="0">
                <a:latin typeface="Arial Black" pitchFamily="34" charset="0"/>
              </a:rPr>
              <a:t>to “Judea and Samaria”</a:t>
            </a:r>
          </a:p>
        </p:txBody>
      </p:sp>
      <p:sp>
        <p:nvSpPr>
          <p:cNvPr id="51" name="TextBox 50"/>
          <p:cNvSpPr txBox="1"/>
          <p:nvPr/>
        </p:nvSpPr>
        <p:spPr>
          <a:xfrm>
            <a:off x="6400800" y="1447800"/>
            <a:ext cx="2350323" cy="523220"/>
          </a:xfrm>
          <a:prstGeom prst="rect">
            <a:avLst/>
          </a:prstGeom>
          <a:noFill/>
        </p:spPr>
        <p:txBody>
          <a:bodyPr wrap="square" rtlCol="0">
            <a:spAutoFit/>
          </a:bodyPr>
          <a:lstStyle/>
          <a:p>
            <a:r>
              <a:rPr lang="en-US" sz="1400" dirty="0">
                <a:latin typeface="Arial Black" pitchFamily="34" charset="0"/>
              </a:rPr>
              <a:t>The Church Expanded</a:t>
            </a:r>
          </a:p>
          <a:p>
            <a:r>
              <a:rPr lang="en-US" sz="1400" dirty="0">
                <a:latin typeface="Arial Black" pitchFamily="34" charset="0"/>
              </a:rPr>
              <a:t>to “Ends of the Earth”</a:t>
            </a:r>
          </a:p>
        </p:txBody>
      </p:sp>
      <p:sp>
        <p:nvSpPr>
          <p:cNvPr id="54" name="TextBox 53"/>
          <p:cNvSpPr txBox="1"/>
          <p:nvPr/>
        </p:nvSpPr>
        <p:spPr>
          <a:xfrm>
            <a:off x="1676400" y="2057400"/>
            <a:ext cx="1600200" cy="1477328"/>
          </a:xfrm>
          <a:prstGeom prst="rect">
            <a:avLst/>
          </a:prstGeom>
          <a:noFill/>
        </p:spPr>
        <p:txBody>
          <a:bodyPr wrap="square" rtlCol="0">
            <a:spAutoFit/>
          </a:bodyPr>
          <a:lstStyle/>
          <a:p>
            <a:r>
              <a:rPr lang="en-US" i="1" dirty="0">
                <a:solidFill>
                  <a:srgbClr val="FFFF00"/>
                </a:solidFill>
              </a:rPr>
              <a:t>The church is…</a:t>
            </a:r>
          </a:p>
          <a:p>
            <a:pPr>
              <a:buFont typeface="Arial" pitchFamily="34" charset="0"/>
              <a:buChar char="•"/>
            </a:pPr>
            <a:r>
              <a:rPr lang="en-US" dirty="0"/>
              <a:t>Born</a:t>
            </a:r>
          </a:p>
          <a:p>
            <a:pPr>
              <a:buFont typeface="Arial" pitchFamily="34" charset="0"/>
              <a:buChar char="•"/>
            </a:pPr>
            <a:r>
              <a:rPr lang="en-US" dirty="0"/>
              <a:t>Tested</a:t>
            </a:r>
          </a:p>
          <a:p>
            <a:pPr>
              <a:buFont typeface="Arial" pitchFamily="34" charset="0"/>
              <a:buChar char="•"/>
            </a:pPr>
            <a:r>
              <a:rPr lang="en-US" dirty="0"/>
              <a:t>Purified</a:t>
            </a:r>
          </a:p>
          <a:p>
            <a:pPr>
              <a:buFont typeface="Arial" pitchFamily="34" charset="0"/>
              <a:buChar char="•"/>
            </a:pPr>
            <a:r>
              <a:rPr lang="en-US" dirty="0"/>
              <a:t>Strengthened</a:t>
            </a:r>
          </a:p>
        </p:txBody>
      </p:sp>
      <p:sp>
        <p:nvSpPr>
          <p:cNvPr id="55" name="TextBox 54"/>
          <p:cNvSpPr txBox="1"/>
          <p:nvPr/>
        </p:nvSpPr>
        <p:spPr>
          <a:xfrm>
            <a:off x="4114800" y="2057400"/>
            <a:ext cx="2438400" cy="1477328"/>
          </a:xfrm>
          <a:prstGeom prst="rect">
            <a:avLst/>
          </a:prstGeom>
          <a:noFill/>
        </p:spPr>
        <p:txBody>
          <a:bodyPr wrap="square" rtlCol="0">
            <a:spAutoFit/>
          </a:bodyPr>
          <a:lstStyle/>
          <a:p>
            <a:r>
              <a:rPr lang="en-US" i="1" dirty="0">
                <a:solidFill>
                  <a:srgbClr val="FFFF00"/>
                </a:solidFill>
              </a:rPr>
              <a:t> The Gospel is…</a:t>
            </a:r>
          </a:p>
          <a:p>
            <a:pPr>
              <a:buFont typeface="Arial" pitchFamily="34" charset="0"/>
              <a:buChar char="•"/>
            </a:pPr>
            <a:r>
              <a:rPr lang="en-US" i="1" dirty="0"/>
              <a:t>Spreading</a:t>
            </a:r>
          </a:p>
          <a:p>
            <a:pPr>
              <a:buFont typeface="Arial" pitchFamily="34" charset="0"/>
              <a:buChar char="•"/>
            </a:pPr>
            <a:r>
              <a:rPr lang="en-US" i="1" dirty="0"/>
              <a:t>Multiplying</a:t>
            </a:r>
          </a:p>
          <a:p>
            <a:pPr>
              <a:buFont typeface="Arial" pitchFamily="34" charset="0"/>
              <a:buChar char="•"/>
            </a:pPr>
            <a:r>
              <a:rPr lang="en-US" i="1" dirty="0"/>
              <a:t>Changing lives</a:t>
            </a:r>
          </a:p>
          <a:p>
            <a:pPr>
              <a:buFont typeface="Arial" pitchFamily="34" charset="0"/>
              <a:buChar char="•"/>
            </a:pPr>
            <a:r>
              <a:rPr lang="en-US" i="1" dirty="0"/>
              <a:t>Breaking Traditions </a:t>
            </a:r>
          </a:p>
        </p:txBody>
      </p:sp>
      <p:sp>
        <p:nvSpPr>
          <p:cNvPr id="57" name="TextBox 56"/>
          <p:cNvSpPr txBox="1"/>
          <p:nvPr/>
        </p:nvSpPr>
        <p:spPr>
          <a:xfrm>
            <a:off x="6324600" y="2057400"/>
            <a:ext cx="2819400" cy="1754326"/>
          </a:xfrm>
          <a:prstGeom prst="rect">
            <a:avLst/>
          </a:prstGeom>
          <a:noFill/>
        </p:spPr>
        <p:txBody>
          <a:bodyPr wrap="square" rtlCol="0">
            <a:spAutoFit/>
          </a:bodyPr>
          <a:lstStyle/>
          <a:p>
            <a:r>
              <a:rPr lang="en-US" i="1" dirty="0">
                <a:solidFill>
                  <a:srgbClr val="FFFF00"/>
                </a:solidFill>
              </a:rPr>
              <a:t> The witness is…</a:t>
            </a:r>
          </a:p>
          <a:p>
            <a:pPr>
              <a:buFont typeface="Arial" pitchFamily="34" charset="0"/>
              <a:buChar char="•"/>
            </a:pPr>
            <a:r>
              <a:rPr lang="en-US" i="1" dirty="0"/>
              <a:t>Extended</a:t>
            </a:r>
          </a:p>
          <a:p>
            <a:pPr>
              <a:buFont typeface="Arial" pitchFamily="34" charset="0"/>
              <a:buChar char="•"/>
            </a:pPr>
            <a:r>
              <a:rPr lang="en-US" i="1" dirty="0"/>
              <a:t>Received &amp; Rejected</a:t>
            </a:r>
          </a:p>
          <a:p>
            <a:pPr>
              <a:buFont typeface="Arial" pitchFamily="34" charset="0"/>
              <a:buChar char="•"/>
            </a:pPr>
            <a:r>
              <a:rPr lang="en-US" i="1" dirty="0"/>
              <a:t>Changing Lives</a:t>
            </a:r>
          </a:p>
          <a:p>
            <a:pPr>
              <a:buFont typeface="Arial" pitchFamily="34" charset="0"/>
              <a:buChar char="•"/>
            </a:pPr>
            <a:r>
              <a:rPr lang="en-US" i="1" dirty="0"/>
              <a:t>Unifying Jews &amp; </a:t>
            </a:r>
            <a:br>
              <a:rPr lang="en-US" i="1" dirty="0"/>
            </a:br>
            <a:r>
              <a:rPr lang="en-US" i="1" dirty="0"/>
              <a:t>                        Gentiles</a:t>
            </a:r>
          </a:p>
        </p:txBody>
      </p:sp>
      <p:sp>
        <p:nvSpPr>
          <p:cNvPr id="58" name="TextBox 57"/>
          <p:cNvSpPr txBox="1"/>
          <p:nvPr/>
        </p:nvSpPr>
        <p:spPr>
          <a:xfrm>
            <a:off x="0" y="4267200"/>
            <a:ext cx="1070358" cy="369332"/>
          </a:xfrm>
          <a:prstGeom prst="rect">
            <a:avLst/>
          </a:prstGeom>
          <a:noFill/>
        </p:spPr>
        <p:txBody>
          <a:bodyPr wrap="none" rtlCol="0">
            <a:spAutoFit/>
          </a:bodyPr>
          <a:lstStyle/>
          <a:p>
            <a:r>
              <a:rPr lang="en-US" dirty="0"/>
              <a:t>   Leaders</a:t>
            </a:r>
          </a:p>
        </p:txBody>
      </p:sp>
      <p:sp>
        <p:nvSpPr>
          <p:cNvPr id="60" name="TextBox 59"/>
          <p:cNvSpPr txBox="1"/>
          <p:nvPr/>
        </p:nvSpPr>
        <p:spPr>
          <a:xfrm>
            <a:off x="2438400" y="4267200"/>
            <a:ext cx="2514600" cy="369332"/>
          </a:xfrm>
          <a:prstGeom prst="rect">
            <a:avLst/>
          </a:prstGeom>
          <a:noFill/>
        </p:spPr>
        <p:txBody>
          <a:bodyPr wrap="square" rtlCol="0">
            <a:spAutoFit/>
          </a:bodyPr>
          <a:lstStyle/>
          <a:p>
            <a:r>
              <a:rPr lang="en-US" dirty="0"/>
              <a:t>    The Apostle Peter</a:t>
            </a:r>
          </a:p>
        </p:txBody>
      </p:sp>
      <p:sp>
        <p:nvSpPr>
          <p:cNvPr id="62" name="TextBox 61"/>
          <p:cNvSpPr txBox="1"/>
          <p:nvPr/>
        </p:nvSpPr>
        <p:spPr>
          <a:xfrm>
            <a:off x="6400800" y="4267200"/>
            <a:ext cx="1748107" cy="369332"/>
          </a:xfrm>
          <a:prstGeom prst="rect">
            <a:avLst/>
          </a:prstGeom>
          <a:noFill/>
        </p:spPr>
        <p:txBody>
          <a:bodyPr wrap="none" rtlCol="0">
            <a:spAutoFit/>
          </a:bodyPr>
          <a:lstStyle/>
          <a:p>
            <a:r>
              <a:rPr lang="en-US" dirty="0"/>
              <a:t>The Apostle Paul</a:t>
            </a:r>
          </a:p>
        </p:txBody>
      </p:sp>
      <p:sp>
        <p:nvSpPr>
          <p:cNvPr id="63" name="TextBox 62"/>
          <p:cNvSpPr txBox="1"/>
          <p:nvPr/>
        </p:nvSpPr>
        <p:spPr>
          <a:xfrm>
            <a:off x="0" y="4572000"/>
            <a:ext cx="1067921" cy="369332"/>
          </a:xfrm>
          <a:prstGeom prst="rect">
            <a:avLst/>
          </a:prstGeom>
          <a:noFill/>
        </p:spPr>
        <p:txBody>
          <a:bodyPr wrap="none" rtlCol="0">
            <a:spAutoFit/>
          </a:bodyPr>
          <a:lstStyle/>
          <a:p>
            <a:r>
              <a:rPr lang="en-US" dirty="0"/>
              <a:t>Emphasis</a:t>
            </a:r>
          </a:p>
        </p:txBody>
      </p:sp>
      <p:sp>
        <p:nvSpPr>
          <p:cNvPr id="64" name="TextBox 63"/>
          <p:cNvSpPr txBox="1"/>
          <p:nvPr/>
        </p:nvSpPr>
        <p:spPr>
          <a:xfrm>
            <a:off x="1524000" y="4495800"/>
            <a:ext cx="1897635" cy="369332"/>
          </a:xfrm>
          <a:prstGeom prst="rect">
            <a:avLst/>
          </a:prstGeom>
          <a:noFill/>
        </p:spPr>
        <p:txBody>
          <a:bodyPr wrap="none" rtlCol="0">
            <a:spAutoFit/>
          </a:bodyPr>
          <a:lstStyle/>
          <a:p>
            <a:r>
              <a:rPr lang="en-US" dirty="0"/>
              <a:t>Jewish Evangelism</a:t>
            </a:r>
          </a:p>
        </p:txBody>
      </p:sp>
      <p:cxnSp>
        <p:nvCxnSpPr>
          <p:cNvPr id="65" name="Straight Connector 64"/>
          <p:cNvCxnSpPr/>
          <p:nvPr/>
        </p:nvCxnSpPr>
        <p:spPr>
          <a:xfrm rot="5400000">
            <a:off x="3505200" y="4724400"/>
            <a:ext cx="3048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4267200" y="4495800"/>
            <a:ext cx="1219200" cy="369332"/>
          </a:xfrm>
          <a:prstGeom prst="rect">
            <a:avLst/>
          </a:prstGeom>
          <a:noFill/>
        </p:spPr>
        <p:txBody>
          <a:bodyPr wrap="square" rtlCol="0">
            <a:spAutoFit/>
          </a:bodyPr>
          <a:lstStyle/>
          <a:p>
            <a:r>
              <a:rPr lang="en-US" dirty="0"/>
              <a:t>  Transition</a:t>
            </a:r>
          </a:p>
        </p:txBody>
      </p:sp>
      <p:sp>
        <p:nvSpPr>
          <p:cNvPr id="69" name="TextBox 68"/>
          <p:cNvSpPr txBox="1"/>
          <p:nvPr/>
        </p:nvSpPr>
        <p:spPr>
          <a:xfrm>
            <a:off x="6324600" y="4495800"/>
            <a:ext cx="2111591" cy="369332"/>
          </a:xfrm>
          <a:prstGeom prst="rect">
            <a:avLst/>
          </a:prstGeom>
          <a:noFill/>
        </p:spPr>
        <p:txBody>
          <a:bodyPr wrap="square" rtlCol="0">
            <a:spAutoFit/>
          </a:bodyPr>
          <a:lstStyle/>
          <a:p>
            <a:r>
              <a:rPr lang="en-US" dirty="0"/>
              <a:t>Gentile Evangelism</a:t>
            </a:r>
          </a:p>
        </p:txBody>
      </p:sp>
      <p:sp>
        <p:nvSpPr>
          <p:cNvPr id="70" name="TextBox 69"/>
          <p:cNvSpPr txBox="1"/>
          <p:nvPr/>
        </p:nvSpPr>
        <p:spPr>
          <a:xfrm>
            <a:off x="0" y="4876800"/>
            <a:ext cx="1066800" cy="369332"/>
          </a:xfrm>
          <a:prstGeom prst="rect">
            <a:avLst/>
          </a:prstGeom>
          <a:noFill/>
        </p:spPr>
        <p:txBody>
          <a:bodyPr wrap="square" rtlCol="0">
            <a:spAutoFit/>
          </a:bodyPr>
          <a:lstStyle/>
          <a:p>
            <a:r>
              <a:rPr lang="en-US" dirty="0"/>
              <a:t>        Time</a:t>
            </a:r>
          </a:p>
        </p:txBody>
      </p:sp>
      <p:sp>
        <p:nvSpPr>
          <p:cNvPr id="72" name="TextBox 71"/>
          <p:cNvSpPr txBox="1"/>
          <p:nvPr/>
        </p:nvSpPr>
        <p:spPr>
          <a:xfrm>
            <a:off x="1143000" y="4876800"/>
            <a:ext cx="2061922" cy="369332"/>
          </a:xfrm>
          <a:prstGeom prst="rect">
            <a:avLst/>
          </a:prstGeom>
          <a:noFill/>
        </p:spPr>
        <p:txBody>
          <a:bodyPr wrap="square" rtlCol="0">
            <a:spAutoFit/>
          </a:bodyPr>
          <a:lstStyle/>
          <a:p>
            <a:r>
              <a:rPr lang="en-US" dirty="0"/>
              <a:t>A.D. 30 (1:1-2:47)</a:t>
            </a:r>
          </a:p>
        </p:txBody>
      </p:sp>
      <p:sp>
        <p:nvSpPr>
          <p:cNvPr id="74" name="TextBox 73"/>
          <p:cNvSpPr txBox="1"/>
          <p:nvPr/>
        </p:nvSpPr>
        <p:spPr>
          <a:xfrm>
            <a:off x="3581400" y="4876800"/>
            <a:ext cx="1577816" cy="369332"/>
          </a:xfrm>
          <a:prstGeom prst="rect">
            <a:avLst/>
          </a:prstGeom>
          <a:noFill/>
        </p:spPr>
        <p:txBody>
          <a:bodyPr wrap="square" rtlCol="0">
            <a:spAutoFit/>
          </a:bodyPr>
          <a:lstStyle/>
          <a:p>
            <a:r>
              <a:rPr lang="en-US" dirty="0"/>
              <a:t>A.D. 33 (8:1)</a:t>
            </a:r>
          </a:p>
        </p:txBody>
      </p:sp>
      <p:sp>
        <p:nvSpPr>
          <p:cNvPr id="76" name="TextBox 75"/>
          <p:cNvSpPr txBox="1"/>
          <p:nvPr/>
        </p:nvSpPr>
        <p:spPr>
          <a:xfrm>
            <a:off x="5105400" y="4876800"/>
            <a:ext cx="2075835" cy="369332"/>
          </a:xfrm>
          <a:prstGeom prst="rect">
            <a:avLst/>
          </a:prstGeom>
          <a:noFill/>
        </p:spPr>
        <p:txBody>
          <a:bodyPr wrap="square" rtlCol="0">
            <a:spAutoFit/>
          </a:bodyPr>
          <a:lstStyle/>
          <a:p>
            <a:r>
              <a:rPr lang="en-US" dirty="0"/>
              <a:t>A.D. 37 (9:32)</a:t>
            </a:r>
          </a:p>
        </p:txBody>
      </p:sp>
      <p:sp>
        <p:nvSpPr>
          <p:cNvPr id="78" name="TextBox 77"/>
          <p:cNvSpPr txBox="1"/>
          <p:nvPr/>
        </p:nvSpPr>
        <p:spPr>
          <a:xfrm>
            <a:off x="6858000" y="4876800"/>
            <a:ext cx="2497654" cy="369332"/>
          </a:xfrm>
          <a:prstGeom prst="rect">
            <a:avLst/>
          </a:prstGeom>
          <a:noFill/>
        </p:spPr>
        <p:txBody>
          <a:bodyPr wrap="square" rtlCol="0">
            <a:spAutoFit/>
          </a:bodyPr>
          <a:lstStyle/>
          <a:p>
            <a:r>
              <a:rPr lang="en-US" dirty="0"/>
              <a:t>A.D. 56 (21:18)</a:t>
            </a:r>
          </a:p>
        </p:txBody>
      </p:sp>
      <p:sp>
        <p:nvSpPr>
          <p:cNvPr id="80" name="TextBox 79"/>
          <p:cNvSpPr txBox="1"/>
          <p:nvPr/>
        </p:nvSpPr>
        <p:spPr>
          <a:xfrm>
            <a:off x="304800" y="5257800"/>
            <a:ext cx="798295" cy="369332"/>
          </a:xfrm>
          <a:prstGeom prst="rect">
            <a:avLst/>
          </a:prstGeom>
          <a:noFill/>
        </p:spPr>
        <p:txBody>
          <a:bodyPr wrap="square" rtlCol="0">
            <a:spAutoFit/>
          </a:bodyPr>
          <a:lstStyle/>
          <a:p>
            <a:r>
              <a:rPr lang="en-US" dirty="0"/>
              <a:t> Scope</a:t>
            </a:r>
          </a:p>
        </p:txBody>
      </p:sp>
      <p:sp>
        <p:nvSpPr>
          <p:cNvPr id="81" name="TextBox 80"/>
          <p:cNvSpPr txBox="1"/>
          <p:nvPr/>
        </p:nvSpPr>
        <p:spPr>
          <a:xfrm>
            <a:off x="1371600" y="5257800"/>
            <a:ext cx="1637500" cy="369332"/>
          </a:xfrm>
          <a:prstGeom prst="rect">
            <a:avLst/>
          </a:prstGeom>
          <a:noFill/>
        </p:spPr>
        <p:txBody>
          <a:bodyPr wrap="none" rtlCol="0">
            <a:spAutoFit/>
          </a:bodyPr>
          <a:lstStyle/>
          <a:p>
            <a:r>
              <a:rPr lang="en-US" dirty="0"/>
              <a:t>City Evangelism</a:t>
            </a:r>
          </a:p>
        </p:txBody>
      </p:sp>
      <p:cxnSp>
        <p:nvCxnSpPr>
          <p:cNvPr id="85" name="Straight Connector 84"/>
          <p:cNvCxnSpPr/>
          <p:nvPr/>
        </p:nvCxnSpPr>
        <p:spPr>
          <a:xfrm rot="5400000">
            <a:off x="3467100" y="5448300"/>
            <a:ext cx="381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5400000">
            <a:off x="5981700" y="5448300"/>
            <a:ext cx="381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90" name="TextBox 89"/>
          <p:cNvSpPr txBox="1"/>
          <p:nvPr/>
        </p:nvSpPr>
        <p:spPr>
          <a:xfrm>
            <a:off x="3886200" y="5257800"/>
            <a:ext cx="2379407" cy="338554"/>
          </a:xfrm>
          <a:prstGeom prst="rect">
            <a:avLst/>
          </a:prstGeom>
          <a:noFill/>
        </p:spPr>
        <p:txBody>
          <a:bodyPr wrap="square" rtlCol="0">
            <a:spAutoFit/>
          </a:bodyPr>
          <a:lstStyle/>
          <a:p>
            <a:r>
              <a:rPr lang="en-US" sz="1600" dirty="0"/>
              <a:t>National Evangelism</a:t>
            </a:r>
          </a:p>
        </p:txBody>
      </p:sp>
      <p:sp>
        <p:nvSpPr>
          <p:cNvPr id="91" name="TextBox 90"/>
          <p:cNvSpPr txBox="1"/>
          <p:nvPr/>
        </p:nvSpPr>
        <p:spPr>
          <a:xfrm>
            <a:off x="6172200" y="5257800"/>
            <a:ext cx="2942983" cy="338554"/>
          </a:xfrm>
          <a:prstGeom prst="rect">
            <a:avLst/>
          </a:prstGeom>
          <a:noFill/>
        </p:spPr>
        <p:txBody>
          <a:bodyPr wrap="square" rtlCol="0">
            <a:spAutoFit/>
          </a:bodyPr>
          <a:lstStyle/>
          <a:p>
            <a:r>
              <a:rPr lang="en-US" sz="1600" dirty="0"/>
              <a:t>Cross-cultural Evangelism</a:t>
            </a:r>
          </a:p>
        </p:txBody>
      </p:sp>
      <p:sp>
        <p:nvSpPr>
          <p:cNvPr id="92" name="TextBox 91"/>
          <p:cNvSpPr txBox="1"/>
          <p:nvPr/>
        </p:nvSpPr>
        <p:spPr>
          <a:xfrm>
            <a:off x="0" y="5638800"/>
            <a:ext cx="1112805" cy="369332"/>
          </a:xfrm>
          <a:prstGeom prst="rect">
            <a:avLst/>
          </a:prstGeom>
          <a:noFill/>
        </p:spPr>
        <p:txBody>
          <a:bodyPr wrap="none" rtlCol="0">
            <a:spAutoFit/>
          </a:bodyPr>
          <a:lstStyle/>
          <a:p>
            <a:r>
              <a:rPr lang="en-US" dirty="0"/>
              <a:t>   Purpose</a:t>
            </a:r>
          </a:p>
        </p:txBody>
      </p:sp>
      <p:sp>
        <p:nvSpPr>
          <p:cNvPr id="93" name="TextBox 92"/>
          <p:cNvSpPr txBox="1"/>
          <p:nvPr/>
        </p:nvSpPr>
        <p:spPr>
          <a:xfrm>
            <a:off x="1219200" y="5638800"/>
            <a:ext cx="1905000" cy="369332"/>
          </a:xfrm>
          <a:prstGeom prst="rect">
            <a:avLst/>
          </a:prstGeom>
          <a:noFill/>
        </p:spPr>
        <p:txBody>
          <a:bodyPr wrap="square" rtlCol="0">
            <a:spAutoFit/>
          </a:bodyPr>
          <a:lstStyle/>
          <a:p>
            <a:r>
              <a:rPr lang="en-US" dirty="0"/>
              <a:t>Historical Motive</a:t>
            </a:r>
          </a:p>
        </p:txBody>
      </p:sp>
      <p:sp>
        <p:nvSpPr>
          <p:cNvPr id="94" name="TextBox 93"/>
          <p:cNvSpPr txBox="1"/>
          <p:nvPr/>
        </p:nvSpPr>
        <p:spPr>
          <a:xfrm>
            <a:off x="3810000" y="5638800"/>
            <a:ext cx="1825693" cy="369332"/>
          </a:xfrm>
          <a:prstGeom prst="rect">
            <a:avLst/>
          </a:prstGeom>
          <a:noFill/>
        </p:spPr>
        <p:txBody>
          <a:bodyPr wrap="none" rtlCol="0">
            <a:spAutoFit/>
          </a:bodyPr>
          <a:lstStyle/>
          <a:p>
            <a:r>
              <a:rPr lang="en-US" dirty="0"/>
              <a:t>   Defense Motive</a:t>
            </a:r>
          </a:p>
        </p:txBody>
      </p:sp>
      <p:sp>
        <p:nvSpPr>
          <p:cNvPr id="95" name="TextBox 94"/>
          <p:cNvSpPr txBox="1"/>
          <p:nvPr/>
        </p:nvSpPr>
        <p:spPr>
          <a:xfrm>
            <a:off x="6324600" y="5638800"/>
            <a:ext cx="2130673" cy="369332"/>
          </a:xfrm>
          <a:prstGeom prst="rect">
            <a:avLst/>
          </a:prstGeom>
          <a:noFill/>
        </p:spPr>
        <p:txBody>
          <a:bodyPr wrap="square" rtlCol="0">
            <a:spAutoFit/>
          </a:bodyPr>
          <a:lstStyle/>
          <a:p>
            <a:r>
              <a:rPr lang="en-US" dirty="0"/>
              <a:t>Biographical Motive</a:t>
            </a:r>
          </a:p>
        </p:txBody>
      </p:sp>
      <p:sp>
        <p:nvSpPr>
          <p:cNvPr id="96" name="TextBox 95"/>
          <p:cNvSpPr txBox="1"/>
          <p:nvPr/>
        </p:nvSpPr>
        <p:spPr>
          <a:xfrm>
            <a:off x="0" y="6019800"/>
            <a:ext cx="1143000" cy="584775"/>
          </a:xfrm>
          <a:prstGeom prst="rect">
            <a:avLst/>
          </a:prstGeom>
          <a:noFill/>
        </p:spPr>
        <p:txBody>
          <a:bodyPr wrap="square" rtlCol="0">
            <a:spAutoFit/>
          </a:bodyPr>
          <a:lstStyle/>
          <a:p>
            <a:r>
              <a:rPr lang="en-US" dirty="0"/>
              <a:t> Contents</a:t>
            </a:r>
          </a:p>
          <a:p>
            <a:r>
              <a:rPr lang="en-US" sz="1400" i="1" dirty="0"/>
              <a:t>     Historical</a:t>
            </a:r>
          </a:p>
        </p:txBody>
      </p:sp>
      <p:sp>
        <p:nvSpPr>
          <p:cNvPr id="97" name="TextBox 96"/>
          <p:cNvSpPr txBox="1"/>
          <p:nvPr/>
        </p:nvSpPr>
        <p:spPr>
          <a:xfrm>
            <a:off x="1066800" y="5943600"/>
            <a:ext cx="1981200" cy="584775"/>
          </a:xfrm>
          <a:prstGeom prst="rect">
            <a:avLst/>
          </a:prstGeom>
          <a:noFill/>
        </p:spPr>
        <p:txBody>
          <a:bodyPr wrap="square" rtlCol="0">
            <a:spAutoFit/>
          </a:bodyPr>
          <a:lstStyle/>
          <a:p>
            <a:r>
              <a:rPr lang="en-US" sz="1600" dirty="0"/>
              <a:t>1. Apostolic Office </a:t>
            </a:r>
          </a:p>
          <a:p>
            <a:r>
              <a:rPr lang="en-US" sz="1600" dirty="0"/>
              <a:t>&amp; Work</a:t>
            </a:r>
          </a:p>
        </p:txBody>
      </p:sp>
      <p:sp>
        <p:nvSpPr>
          <p:cNvPr id="98" name="TextBox 97"/>
          <p:cNvSpPr txBox="1"/>
          <p:nvPr/>
        </p:nvSpPr>
        <p:spPr>
          <a:xfrm>
            <a:off x="2971800" y="5943600"/>
            <a:ext cx="1905000" cy="584775"/>
          </a:xfrm>
          <a:prstGeom prst="rect">
            <a:avLst/>
          </a:prstGeom>
          <a:noFill/>
        </p:spPr>
        <p:txBody>
          <a:bodyPr wrap="square" rtlCol="0">
            <a:spAutoFit/>
          </a:bodyPr>
          <a:lstStyle/>
          <a:p>
            <a:r>
              <a:rPr lang="en-US" sz="1600" dirty="0"/>
              <a:t>2. The Work of </a:t>
            </a:r>
          </a:p>
          <a:p>
            <a:r>
              <a:rPr lang="en-US" sz="1600" dirty="0"/>
              <a:t>the Holy Spirit</a:t>
            </a:r>
          </a:p>
        </p:txBody>
      </p:sp>
      <p:sp>
        <p:nvSpPr>
          <p:cNvPr id="101" name="TextBox 100"/>
          <p:cNvSpPr txBox="1"/>
          <p:nvPr/>
        </p:nvSpPr>
        <p:spPr>
          <a:xfrm>
            <a:off x="4572000" y="5943600"/>
            <a:ext cx="1206292" cy="584775"/>
          </a:xfrm>
          <a:prstGeom prst="rect">
            <a:avLst/>
          </a:prstGeom>
          <a:noFill/>
        </p:spPr>
        <p:txBody>
          <a:bodyPr wrap="square" rtlCol="0">
            <a:spAutoFit/>
          </a:bodyPr>
          <a:lstStyle/>
          <a:p>
            <a:r>
              <a:rPr lang="en-US" sz="1600" dirty="0"/>
              <a:t>3. Preaching</a:t>
            </a:r>
          </a:p>
          <a:p>
            <a:r>
              <a:rPr lang="en-US" sz="1600" dirty="0"/>
              <a:t>The Gospel</a:t>
            </a:r>
          </a:p>
        </p:txBody>
      </p:sp>
      <p:sp>
        <p:nvSpPr>
          <p:cNvPr id="102" name="TextBox 101"/>
          <p:cNvSpPr txBox="1"/>
          <p:nvPr/>
        </p:nvSpPr>
        <p:spPr>
          <a:xfrm>
            <a:off x="5715000" y="5943600"/>
            <a:ext cx="1622636" cy="338554"/>
          </a:xfrm>
          <a:prstGeom prst="rect">
            <a:avLst/>
          </a:prstGeom>
          <a:noFill/>
        </p:spPr>
        <p:txBody>
          <a:bodyPr wrap="square" rtlCol="0">
            <a:spAutoFit/>
          </a:bodyPr>
          <a:lstStyle/>
          <a:p>
            <a:r>
              <a:rPr lang="en-US" sz="1600" dirty="0"/>
              <a:t>4. Conversions</a:t>
            </a:r>
          </a:p>
        </p:txBody>
      </p:sp>
      <p:sp>
        <p:nvSpPr>
          <p:cNvPr id="103" name="TextBox 102"/>
          <p:cNvSpPr txBox="1"/>
          <p:nvPr/>
        </p:nvSpPr>
        <p:spPr>
          <a:xfrm>
            <a:off x="7315200" y="5943600"/>
            <a:ext cx="1279825" cy="584775"/>
          </a:xfrm>
          <a:prstGeom prst="rect">
            <a:avLst/>
          </a:prstGeom>
          <a:noFill/>
        </p:spPr>
        <p:txBody>
          <a:bodyPr wrap="square" rtlCol="0">
            <a:spAutoFit/>
          </a:bodyPr>
          <a:lstStyle/>
          <a:p>
            <a:r>
              <a:rPr lang="en-US" sz="1600" dirty="0"/>
              <a:t>5. Story of </a:t>
            </a:r>
          </a:p>
          <a:p>
            <a:r>
              <a:rPr lang="en-US" sz="1600" dirty="0"/>
              <a:t>The Church</a:t>
            </a:r>
          </a:p>
        </p:txBody>
      </p:sp>
      <p:sp>
        <p:nvSpPr>
          <p:cNvPr id="105" name="TextBox 104"/>
          <p:cNvSpPr txBox="1"/>
          <p:nvPr/>
        </p:nvSpPr>
        <p:spPr>
          <a:xfrm>
            <a:off x="0" y="1524000"/>
            <a:ext cx="1036374" cy="584775"/>
          </a:xfrm>
          <a:prstGeom prst="rect">
            <a:avLst/>
          </a:prstGeom>
          <a:noFill/>
        </p:spPr>
        <p:txBody>
          <a:bodyPr wrap="none" rtlCol="0">
            <a:spAutoFit/>
          </a:bodyPr>
          <a:lstStyle/>
          <a:p>
            <a:r>
              <a:rPr lang="en-US" sz="1600" dirty="0"/>
              <a:t>Key Verse </a:t>
            </a:r>
          </a:p>
          <a:p>
            <a:r>
              <a:rPr lang="en-US" sz="1600" dirty="0"/>
              <a:t>    (1:8)</a:t>
            </a:r>
          </a:p>
        </p:txBody>
      </p:sp>
      <p:sp>
        <p:nvSpPr>
          <p:cNvPr id="106" name="TextBox 105"/>
          <p:cNvSpPr txBox="1"/>
          <p:nvPr/>
        </p:nvSpPr>
        <p:spPr>
          <a:xfrm>
            <a:off x="1905000" y="6611779"/>
            <a:ext cx="5426486" cy="246221"/>
          </a:xfrm>
          <a:prstGeom prst="rect">
            <a:avLst/>
          </a:prstGeom>
          <a:noFill/>
        </p:spPr>
        <p:txBody>
          <a:bodyPr wrap="none" rtlCol="0">
            <a:spAutoFit/>
          </a:bodyPr>
          <a:lstStyle/>
          <a:p>
            <a:r>
              <a:rPr lang="en-US" sz="1000" dirty="0"/>
              <a:t>                Modified from </a:t>
            </a:r>
            <a:r>
              <a:rPr lang="en-US" sz="1000" i="1" dirty="0"/>
              <a:t>God’s Masterwork  </a:t>
            </a:r>
            <a:r>
              <a:rPr lang="en-US" sz="1000" dirty="0"/>
              <a:t>by  Charles </a:t>
            </a:r>
            <a:r>
              <a:rPr lang="en-US" sz="1000" dirty="0" err="1"/>
              <a:t>Swindoll</a:t>
            </a:r>
            <a:r>
              <a:rPr lang="en-US" sz="1000" dirty="0"/>
              <a:t>  and NT Book By Book by </a:t>
            </a:r>
            <a:r>
              <a:rPr lang="en-US" sz="1000" i="1" dirty="0"/>
              <a:t>Roy </a:t>
            </a:r>
            <a:r>
              <a:rPr lang="en-US" sz="1000" i="1" dirty="0" err="1"/>
              <a:t>Cogdill</a:t>
            </a:r>
            <a:r>
              <a:rPr lang="en-US" sz="1000" dirty="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Romans</a:t>
            </a:r>
          </a:p>
        </p:txBody>
      </p:sp>
      <p:sp>
        <p:nvSpPr>
          <p:cNvPr id="3" name="Content Placeholder 2"/>
          <p:cNvSpPr>
            <a:spLocks noGrp="1"/>
          </p:cNvSpPr>
          <p:nvPr>
            <p:ph idx="1"/>
          </p:nvPr>
        </p:nvSpPr>
        <p:spPr>
          <a:xfrm>
            <a:off x="762000" y="1371600"/>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Modified From God's Masterwork - Swindoll</a:t>
            </a:r>
          </a:p>
        </p:txBody>
      </p:sp>
      <p:cxnSp>
        <p:nvCxnSpPr>
          <p:cNvPr id="5" name="Straight Connector 4"/>
          <p:cNvCxnSpPr/>
          <p:nvPr/>
        </p:nvCxnSpPr>
        <p:spPr>
          <a:xfrm rot="5400000">
            <a:off x="-38100" y="3009900"/>
            <a:ext cx="2438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239000" y="2667000"/>
            <a:ext cx="2819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4267200"/>
            <a:ext cx="3124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762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3914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66800" y="6553200"/>
            <a:ext cx="74676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51816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5626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flipV="1">
            <a:off x="1143000" y="4255532"/>
            <a:ext cx="2743200" cy="369332"/>
          </a:xfrm>
          <a:prstGeom prst="rect">
            <a:avLst/>
          </a:prstGeom>
          <a:noFill/>
        </p:spPr>
        <p:txBody>
          <a:bodyPr wrap="square" rtlCol="0">
            <a:spAutoFit/>
          </a:bodyPr>
          <a:lstStyle/>
          <a:p>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105400"/>
            <a:ext cx="1828800" cy="523220"/>
          </a:xfrm>
          <a:prstGeom prst="rect">
            <a:avLst/>
          </a:prstGeom>
          <a:noFill/>
        </p:spPr>
        <p:txBody>
          <a:bodyPr wrap="square" rtlCol="0">
            <a:spAutoFit/>
          </a:bodyPr>
          <a:lstStyle/>
          <a:p>
            <a:r>
              <a:rPr lang="en-US" sz="1200" b="1" i="1" dirty="0"/>
              <a:t>        </a:t>
            </a:r>
            <a:r>
              <a:rPr lang="en-US" sz="1400" dirty="0"/>
              <a:t>Doctrine</a:t>
            </a:r>
          </a:p>
          <a:p>
            <a:r>
              <a:rPr lang="en-US" sz="1400" b="1" i="1" dirty="0"/>
              <a:t>             </a:t>
            </a:r>
            <a:r>
              <a:rPr lang="en-US" sz="1400" dirty="0"/>
              <a:t>of Sin</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1143000" y="3886200"/>
            <a:ext cx="2438400" cy="369332"/>
          </a:xfrm>
          <a:prstGeom prst="rect">
            <a:avLst/>
          </a:prstGeom>
          <a:noFill/>
        </p:spPr>
        <p:txBody>
          <a:bodyPr wrap="square" rtlCol="0">
            <a:spAutoFit/>
          </a:bodyPr>
          <a:lstStyle/>
          <a:p>
            <a:r>
              <a:rPr lang="en-US" dirty="0"/>
              <a:t>      </a:t>
            </a:r>
            <a:r>
              <a:rPr lang="en-US" sz="1600" dirty="0"/>
              <a:t>Chapters 1:18-8:39</a:t>
            </a:r>
          </a:p>
        </p:txBody>
      </p:sp>
      <p:sp>
        <p:nvSpPr>
          <p:cNvPr id="118" name="TextBox 117"/>
          <p:cNvSpPr txBox="1"/>
          <p:nvPr/>
        </p:nvSpPr>
        <p:spPr>
          <a:xfrm>
            <a:off x="3581400" y="3886200"/>
            <a:ext cx="2895600" cy="338554"/>
          </a:xfrm>
          <a:prstGeom prst="rect">
            <a:avLst/>
          </a:prstGeom>
          <a:noFill/>
        </p:spPr>
        <p:txBody>
          <a:bodyPr wrap="square" rtlCol="0">
            <a:spAutoFit/>
          </a:bodyPr>
          <a:lstStyle/>
          <a:p>
            <a:r>
              <a:rPr lang="en-US" sz="1600" dirty="0"/>
              <a:t>          Chapters  9-11</a:t>
            </a:r>
          </a:p>
        </p:txBody>
      </p:sp>
      <p:sp>
        <p:nvSpPr>
          <p:cNvPr id="132" name="TextBox 131"/>
          <p:cNvSpPr txBox="1"/>
          <p:nvPr/>
        </p:nvSpPr>
        <p:spPr>
          <a:xfrm>
            <a:off x="1676400" y="4038600"/>
            <a:ext cx="1676400" cy="369332"/>
          </a:xfrm>
          <a:prstGeom prst="rect">
            <a:avLst/>
          </a:prstGeom>
          <a:noFill/>
        </p:spPr>
        <p:txBody>
          <a:bodyPr wrap="square" rtlCol="0">
            <a:spAutoFit/>
          </a:bodyPr>
          <a:lstStyle/>
          <a:p>
            <a:r>
              <a:rPr lang="en-US" dirty="0"/>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cxnSp>
        <p:nvCxnSpPr>
          <p:cNvPr id="53" name="Straight Connector 52"/>
          <p:cNvCxnSpPr/>
          <p:nvPr/>
        </p:nvCxnSpPr>
        <p:spPr>
          <a:xfrm rot="5400000">
            <a:off x="2552700" y="3009900"/>
            <a:ext cx="21336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4191000" y="4267200"/>
            <a:ext cx="4343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0" y="4495800"/>
            <a:ext cx="84582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0" y="47244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0" y="62484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029200" y="3048000"/>
            <a:ext cx="22098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6324600" y="3886200"/>
            <a:ext cx="2209800" cy="338554"/>
          </a:xfrm>
          <a:prstGeom prst="rect">
            <a:avLst/>
          </a:prstGeom>
          <a:noFill/>
        </p:spPr>
        <p:txBody>
          <a:bodyPr wrap="square" rtlCol="0">
            <a:spAutoFit/>
          </a:bodyPr>
          <a:lstStyle/>
          <a:p>
            <a:r>
              <a:rPr lang="en-US" sz="1600" dirty="0"/>
              <a:t>  Chapter 12:1-15:13</a:t>
            </a:r>
          </a:p>
        </p:txBody>
      </p:sp>
      <p:cxnSp>
        <p:nvCxnSpPr>
          <p:cNvPr id="104" name="Straight Connector 103"/>
          <p:cNvCxnSpPr/>
          <p:nvPr/>
        </p:nvCxnSpPr>
        <p:spPr>
          <a:xfrm rot="5400000">
            <a:off x="5791200" y="4495800"/>
            <a:ext cx="457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rot="5400000">
            <a:off x="3238500" y="4457700"/>
            <a:ext cx="5334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rot="306283">
            <a:off x="715596" y="899389"/>
            <a:ext cx="400110" cy="3298758"/>
          </a:xfrm>
          <a:prstGeom prst="rect">
            <a:avLst/>
          </a:prstGeom>
          <a:noFill/>
        </p:spPr>
        <p:txBody>
          <a:bodyPr vert="vert270" wrap="square" rtlCol="0">
            <a:spAutoFit/>
          </a:bodyPr>
          <a:lstStyle/>
          <a:p>
            <a:r>
              <a:rPr lang="en-US" sz="1400" b="1" dirty="0"/>
              <a:t>     Introduction – Personal (1:1-17</a:t>
            </a:r>
            <a:r>
              <a:rPr lang="en-US" sz="1400" dirty="0"/>
              <a:t>)</a:t>
            </a:r>
          </a:p>
        </p:txBody>
      </p:sp>
      <p:sp>
        <p:nvSpPr>
          <p:cNvPr id="45" name="TextBox 44"/>
          <p:cNvSpPr txBox="1"/>
          <p:nvPr/>
        </p:nvSpPr>
        <p:spPr>
          <a:xfrm>
            <a:off x="1371600" y="1905000"/>
            <a:ext cx="2583412" cy="369332"/>
          </a:xfrm>
          <a:prstGeom prst="rect">
            <a:avLst/>
          </a:prstGeom>
          <a:noFill/>
        </p:spPr>
        <p:txBody>
          <a:bodyPr wrap="square" rtlCol="0">
            <a:spAutoFit/>
          </a:bodyPr>
          <a:lstStyle/>
          <a:p>
            <a:r>
              <a:rPr lang="en-US" b="1" dirty="0"/>
              <a:t>    …Saving the Sinner</a:t>
            </a:r>
          </a:p>
        </p:txBody>
      </p:sp>
      <p:sp>
        <p:nvSpPr>
          <p:cNvPr id="55" name="TextBox 54"/>
          <p:cNvSpPr txBox="1"/>
          <p:nvPr/>
        </p:nvSpPr>
        <p:spPr>
          <a:xfrm>
            <a:off x="3048000" y="1524000"/>
            <a:ext cx="2743200" cy="369332"/>
          </a:xfrm>
          <a:prstGeom prst="rect">
            <a:avLst/>
          </a:prstGeom>
          <a:noFill/>
        </p:spPr>
        <p:txBody>
          <a:bodyPr wrap="square" rtlCol="0">
            <a:spAutoFit/>
          </a:bodyPr>
          <a:lstStyle/>
          <a:p>
            <a:r>
              <a:rPr lang="en-US" dirty="0">
                <a:solidFill>
                  <a:srgbClr val="FFFF00"/>
                </a:solidFill>
                <a:latin typeface="Arial Black" pitchFamily="34" charset="0"/>
              </a:rPr>
              <a:t>         THE GOSPEL…</a:t>
            </a:r>
          </a:p>
        </p:txBody>
      </p:sp>
      <p:sp>
        <p:nvSpPr>
          <p:cNvPr id="58" name="TextBox 57"/>
          <p:cNvSpPr txBox="1"/>
          <p:nvPr/>
        </p:nvSpPr>
        <p:spPr>
          <a:xfrm>
            <a:off x="3886200" y="1905000"/>
            <a:ext cx="2133600" cy="369332"/>
          </a:xfrm>
          <a:prstGeom prst="rect">
            <a:avLst/>
          </a:prstGeom>
          <a:noFill/>
        </p:spPr>
        <p:txBody>
          <a:bodyPr wrap="square" rtlCol="0">
            <a:spAutoFit/>
          </a:bodyPr>
          <a:lstStyle/>
          <a:p>
            <a:r>
              <a:rPr lang="en-US" b="1" dirty="0"/>
              <a:t>  …Concerning Israel</a:t>
            </a:r>
          </a:p>
        </p:txBody>
      </p:sp>
      <p:sp>
        <p:nvSpPr>
          <p:cNvPr id="60" name="TextBox 59"/>
          <p:cNvSpPr txBox="1"/>
          <p:nvPr/>
        </p:nvSpPr>
        <p:spPr>
          <a:xfrm>
            <a:off x="6629400" y="1905000"/>
            <a:ext cx="2244307" cy="923330"/>
          </a:xfrm>
          <a:prstGeom prst="rect">
            <a:avLst/>
          </a:prstGeom>
          <a:noFill/>
        </p:spPr>
        <p:txBody>
          <a:bodyPr wrap="square" rtlCol="0">
            <a:spAutoFit/>
          </a:bodyPr>
          <a:lstStyle/>
          <a:p>
            <a:r>
              <a:rPr lang="en-US" b="1" dirty="0"/>
              <a:t>     …Concerning </a:t>
            </a:r>
          </a:p>
          <a:p>
            <a:r>
              <a:rPr lang="en-US" b="1" dirty="0"/>
              <a:t>Christian Conduct</a:t>
            </a:r>
          </a:p>
          <a:p>
            <a:r>
              <a:rPr lang="en-US" dirty="0"/>
              <a:t>         (9:27-33)</a:t>
            </a:r>
          </a:p>
        </p:txBody>
      </p:sp>
      <p:sp>
        <p:nvSpPr>
          <p:cNvPr id="62" name="TextBox 61"/>
          <p:cNvSpPr txBox="1"/>
          <p:nvPr/>
        </p:nvSpPr>
        <p:spPr>
          <a:xfrm rot="281926">
            <a:off x="8718906" y="1359031"/>
            <a:ext cx="400110" cy="2846251"/>
          </a:xfrm>
          <a:prstGeom prst="rect">
            <a:avLst/>
          </a:prstGeom>
          <a:noFill/>
        </p:spPr>
        <p:txBody>
          <a:bodyPr vert="vert270" wrap="square" rtlCol="0">
            <a:spAutoFit/>
          </a:bodyPr>
          <a:lstStyle/>
          <a:p>
            <a:r>
              <a:rPr lang="en-US" sz="1400" b="1" dirty="0"/>
              <a:t>Conclusion-Relational (15:14-16:27)</a:t>
            </a:r>
          </a:p>
        </p:txBody>
      </p:sp>
      <p:sp>
        <p:nvSpPr>
          <p:cNvPr id="63" name="TextBox 62"/>
          <p:cNvSpPr txBox="1"/>
          <p:nvPr/>
        </p:nvSpPr>
        <p:spPr>
          <a:xfrm>
            <a:off x="0" y="4191000"/>
            <a:ext cx="1295400" cy="369332"/>
          </a:xfrm>
          <a:prstGeom prst="rect">
            <a:avLst/>
          </a:prstGeom>
          <a:noFill/>
        </p:spPr>
        <p:txBody>
          <a:bodyPr wrap="square" rtlCol="0">
            <a:spAutoFit/>
          </a:bodyPr>
          <a:lstStyle/>
          <a:p>
            <a:r>
              <a:rPr lang="en-US" dirty="0"/>
              <a:t>   </a:t>
            </a:r>
            <a:r>
              <a:rPr lang="en-US" sz="1600" dirty="0"/>
              <a:t>Emphasis</a:t>
            </a:r>
          </a:p>
        </p:txBody>
      </p:sp>
      <p:cxnSp>
        <p:nvCxnSpPr>
          <p:cNvPr id="69" name="Straight Connector 68"/>
          <p:cNvCxnSpPr/>
          <p:nvPr/>
        </p:nvCxnSpPr>
        <p:spPr>
          <a:xfrm>
            <a:off x="0" y="59436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0" y="4419600"/>
            <a:ext cx="1143000" cy="338554"/>
          </a:xfrm>
          <a:prstGeom prst="rect">
            <a:avLst/>
          </a:prstGeom>
          <a:noFill/>
        </p:spPr>
        <p:txBody>
          <a:bodyPr wrap="square" rtlCol="0">
            <a:spAutoFit/>
          </a:bodyPr>
          <a:lstStyle/>
          <a:p>
            <a:r>
              <a:rPr lang="en-US" sz="1600" dirty="0"/>
              <a:t>   Response</a:t>
            </a:r>
          </a:p>
        </p:txBody>
      </p:sp>
      <p:sp>
        <p:nvSpPr>
          <p:cNvPr id="74" name="TextBox 73"/>
          <p:cNvSpPr txBox="1"/>
          <p:nvPr/>
        </p:nvSpPr>
        <p:spPr>
          <a:xfrm>
            <a:off x="0" y="4648200"/>
            <a:ext cx="1622674" cy="553998"/>
          </a:xfrm>
          <a:prstGeom prst="rect">
            <a:avLst/>
          </a:prstGeom>
          <a:noFill/>
        </p:spPr>
        <p:txBody>
          <a:bodyPr wrap="square" rtlCol="0">
            <a:spAutoFit/>
          </a:bodyPr>
          <a:lstStyle/>
          <a:p>
            <a:r>
              <a:rPr lang="en-US" sz="1600" dirty="0"/>
              <a:t>    Doctrine</a:t>
            </a:r>
            <a:endParaRPr lang="en-US" sz="1200" dirty="0"/>
          </a:p>
          <a:p>
            <a:r>
              <a:rPr lang="en-US" sz="1400" dirty="0"/>
              <a:t>           of God</a:t>
            </a:r>
          </a:p>
        </p:txBody>
      </p:sp>
      <p:sp>
        <p:nvSpPr>
          <p:cNvPr id="85" name="TextBox 84"/>
          <p:cNvSpPr txBox="1"/>
          <p:nvPr/>
        </p:nvSpPr>
        <p:spPr>
          <a:xfrm>
            <a:off x="304800" y="5562600"/>
            <a:ext cx="822533" cy="338554"/>
          </a:xfrm>
          <a:prstGeom prst="rect">
            <a:avLst/>
          </a:prstGeom>
          <a:noFill/>
        </p:spPr>
        <p:txBody>
          <a:bodyPr wrap="square" rtlCol="0">
            <a:spAutoFit/>
          </a:bodyPr>
          <a:lstStyle/>
          <a:p>
            <a:r>
              <a:rPr lang="en-US" sz="1600" dirty="0"/>
              <a:t>   Scope</a:t>
            </a:r>
          </a:p>
        </p:txBody>
      </p:sp>
      <p:sp>
        <p:nvSpPr>
          <p:cNvPr id="86" name="TextBox 85"/>
          <p:cNvSpPr txBox="1"/>
          <p:nvPr/>
        </p:nvSpPr>
        <p:spPr>
          <a:xfrm>
            <a:off x="0" y="5943600"/>
            <a:ext cx="1537830" cy="307777"/>
          </a:xfrm>
          <a:prstGeom prst="rect">
            <a:avLst/>
          </a:prstGeom>
          <a:noFill/>
        </p:spPr>
        <p:txBody>
          <a:bodyPr wrap="square" rtlCol="0">
            <a:spAutoFit/>
          </a:bodyPr>
          <a:lstStyle/>
          <a:p>
            <a:r>
              <a:rPr lang="en-US" sz="1400" dirty="0"/>
              <a:t> Main Theme</a:t>
            </a:r>
          </a:p>
        </p:txBody>
      </p:sp>
      <p:sp>
        <p:nvSpPr>
          <p:cNvPr id="87" name="TextBox 86"/>
          <p:cNvSpPr txBox="1"/>
          <p:nvPr/>
        </p:nvSpPr>
        <p:spPr>
          <a:xfrm>
            <a:off x="0" y="6248400"/>
            <a:ext cx="1158907" cy="307777"/>
          </a:xfrm>
          <a:prstGeom prst="rect">
            <a:avLst/>
          </a:prstGeom>
          <a:noFill/>
        </p:spPr>
        <p:txBody>
          <a:bodyPr wrap="square" rtlCol="0">
            <a:spAutoFit/>
          </a:bodyPr>
          <a:lstStyle/>
          <a:p>
            <a:r>
              <a:rPr lang="en-US" sz="1400" dirty="0"/>
              <a:t>    Key Verses</a:t>
            </a:r>
          </a:p>
        </p:txBody>
      </p:sp>
      <p:sp>
        <p:nvSpPr>
          <p:cNvPr id="88" name="TextBox 87"/>
          <p:cNvSpPr txBox="1"/>
          <p:nvPr/>
        </p:nvSpPr>
        <p:spPr>
          <a:xfrm>
            <a:off x="1295400" y="4191000"/>
            <a:ext cx="1828800" cy="338554"/>
          </a:xfrm>
          <a:prstGeom prst="rect">
            <a:avLst/>
          </a:prstGeom>
          <a:noFill/>
        </p:spPr>
        <p:txBody>
          <a:bodyPr wrap="square" rtlCol="0">
            <a:spAutoFit/>
          </a:bodyPr>
          <a:lstStyle/>
          <a:p>
            <a:r>
              <a:rPr lang="en-US" sz="1600" dirty="0"/>
              <a:t>           Doctrinal</a:t>
            </a:r>
          </a:p>
        </p:txBody>
      </p:sp>
      <p:sp>
        <p:nvSpPr>
          <p:cNvPr id="89" name="TextBox 88"/>
          <p:cNvSpPr txBox="1"/>
          <p:nvPr/>
        </p:nvSpPr>
        <p:spPr>
          <a:xfrm>
            <a:off x="4191000" y="3962400"/>
            <a:ext cx="990600" cy="584775"/>
          </a:xfrm>
          <a:prstGeom prst="rect">
            <a:avLst/>
          </a:prstGeom>
          <a:noFill/>
        </p:spPr>
        <p:txBody>
          <a:bodyPr wrap="square" rtlCol="0">
            <a:spAutoFit/>
          </a:bodyPr>
          <a:lstStyle/>
          <a:p>
            <a:r>
              <a:rPr lang="en-US" sz="1600" dirty="0"/>
              <a:t>          National</a:t>
            </a:r>
          </a:p>
        </p:txBody>
      </p:sp>
      <p:sp>
        <p:nvSpPr>
          <p:cNvPr id="90" name="TextBox 89"/>
          <p:cNvSpPr txBox="1"/>
          <p:nvPr/>
        </p:nvSpPr>
        <p:spPr>
          <a:xfrm>
            <a:off x="6705600" y="4191000"/>
            <a:ext cx="887231" cy="338554"/>
          </a:xfrm>
          <a:prstGeom prst="rect">
            <a:avLst/>
          </a:prstGeom>
          <a:noFill/>
        </p:spPr>
        <p:txBody>
          <a:bodyPr wrap="square" rtlCol="0">
            <a:spAutoFit/>
          </a:bodyPr>
          <a:lstStyle/>
          <a:p>
            <a:r>
              <a:rPr lang="en-US" sz="1600" dirty="0"/>
              <a:t>Practical</a:t>
            </a:r>
          </a:p>
        </p:txBody>
      </p:sp>
      <p:sp>
        <p:nvSpPr>
          <p:cNvPr id="91" name="TextBox 90"/>
          <p:cNvSpPr txBox="1"/>
          <p:nvPr/>
        </p:nvSpPr>
        <p:spPr>
          <a:xfrm>
            <a:off x="1752600" y="2286000"/>
            <a:ext cx="1602105" cy="1323439"/>
          </a:xfrm>
          <a:prstGeom prst="rect">
            <a:avLst/>
          </a:prstGeom>
          <a:noFill/>
        </p:spPr>
        <p:txBody>
          <a:bodyPr wrap="none" rtlCol="0">
            <a:spAutoFit/>
          </a:bodyPr>
          <a:lstStyle/>
          <a:p>
            <a:pPr>
              <a:buFont typeface="Arial" pitchFamily="34" charset="0"/>
              <a:buChar char="•"/>
            </a:pPr>
            <a:r>
              <a:rPr lang="en-US" sz="1600" dirty="0"/>
              <a:t>Depravity of sin </a:t>
            </a:r>
          </a:p>
          <a:p>
            <a:pPr>
              <a:buFont typeface="Arial" pitchFamily="34" charset="0"/>
              <a:buChar char="•"/>
            </a:pPr>
            <a:r>
              <a:rPr lang="en-US" sz="1600" dirty="0"/>
              <a:t>Grace of God</a:t>
            </a:r>
          </a:p>
          <a:p>
            <a:pPr>
              <a:buFont typeface="Arial" pitchFamily="34" charset="0"/>
              <a:buChar char="•"/>
            </a:pPr>
            <a:r>
              <a:rPr lang="en-US" sz="1600" dirty="0"/>
              <a:t>Justification</a:t>
            </a:r>
          </a:p>
          <a:p>
            <a:pPr>
              <a:buFont typeface="Arial" pitchFamily="34" charset="0"/>
              <a:buChar char="•"/>
            </a:pPr>
            <a:r>
              <a:rPr lang="en-US" sz="1600" dirty="0"/>
              <a:t>Sanctification</a:t>
            </a:r>
          </a:p>
          <a:p>
            <a:pPr>
              <a:buFont typeface="Arial" pitchFamily="34" charset="0"/>
              <a:buChar char="•"/>
            </a:pPr>
            <a:r>
              <a:rPr lang="en-US" sz="1600" dirty="0"/>
              <a:t>Reconciliation</a:t>
            </a:r>
          </a:p>
        </p:txBody>
      </p:sp>
      <p:sp>
        <p:nvSpPr>
          <p:cNvPr id="92" name="TextBox 91"/>
          <p:cNvSpPr txBox="1"/>
          <p:nvPr/>
        </p:nvSpPr>
        <p:spPr>
          <a:xfrm>
            <a:off x="3886200" y="2286000"/>
            <a:ext cx="2179224" cy="1323439"/>
          </a:xfrm>
          <a:prstGeom prst="rect">
            <a:avLst/>
          </a:prstGeom>
          <a:noFill/>
        </p:spPr>
        <p:txBody>
          <a:bodyPr wrap="square" rtlCol="0">
            <a:spAutoFit/>
          </a:bodyPr>
          <a:lstStyle/>
          <a:p>
            <a:pPr>
              <a:buFont typeface="Arial" pitchFamily="34" charset="0"/>
              <a:buChar char="•"/>
            </a:pPr>
            <a:r>
              <a:rPr lang="en-US" sz="1600" dirty="0"/>
              <a:t>Divine sovereignty </a:t>
            </a:r>
            <a:br>
              <a:rPr lang="en-US" sz="1600" dirty="0"/>
            </a:br>
            <a:r>
              <a:rPr lang="en-US" sz="1600" dirty="0"/>
              <a:t>   and human will (9:32)</a:t>
            </a:r>
          </a:p>
          <a:p>
            <a:pPr>
              <a:buFont typeface="Arial" pitchFamily="34" charset="0"/>
              <a:buChar char="•"/>
            </a:pPr>
            <a:r>
              <a:rPr lang="en-US" sz="1600" dirty="0"/>
              <a:t>Past, present and</a:t>
            </a:r>
            <a:br>
              <a:rPr lang="en-US" sz="1600" dirty="0"/>
            </a:br>
            <a:r>
              <a:rPr lang="en-US" sz="1600" dirty="0"/>
              <a:t>future of the nation </a:t>
            </a:r>
            <a:br>
              <a:rPr lang="en-US" sz="1600" dirty="0"/>
            </a:br>
            <a:r>
              <a:rPr lang="en-US" sz="1600" dirty="0"/>
              <a:t>(11:26)</a:t>
            </a:r>
          </a:p>
        </p:txBody>
      </p:sp>
      <p:sp>
        <p:nvSpPr>
          <p:cNvPr id="94" name="TextBox 93"/>
          <p:cNvSpPr txBox="1"/>
          <p:nvPr/>
        </p:nvSpPr>
        <p:spPr>
          <a:xfrm>
            <a:off x="6781800" y="2895600"/>
            <a:ext cx="1905000" cy="830997"/>
          </a:xfrm>
          <a:prstGeom prst="rect">
            <a:avLst/>
          </a:prstGeom>
          <a:noFill/>
        </p:spPr>
        <p:txBody>
          <a:bodyPr wrap="square" rtlCol="0">
            <a:spAutoFit/>
          </a:bodyPr>
          <a:lstStyle/>
          <a:p>
            <a:pPr>
              <a:buFont typeface="Arial" pitchFamily="34" charset="0"/>
              <a:buChar char="•"/>
            </a:pPr>
            <a:r>
              <a:rPr lang="en-US" sz="1600" dirty="0"/>
              <a:t>S</a:t>
            </a:r>
            <a:r>
              <a:rPr lang="en-US" sz="1600" b="1" dirty="0"/>
              <a:t>ocial </a:t>
            </a:r>
            <a:endParaRPr lang="en-US" sz="1600" dirty="0"/>
          </a:p>
          <a:p>
            <a:pPr>
              <a:buFont typeface="Arial" pitchFamily="34" charset="0"/>
              <a:buChar char="•"/>
            </a:pPr>
            <a:r>
              <a:rPr lang="en-US" sz="1600" dirty="0"/>
              <a:t>Civil  </a:t>
            </a:r>
          </a:p>
          <a:p>
            <a:pPr>
              <a:buFont typeface="Arial" pitchFamily="34" charset="0"/>
              <a:buChar char="•"/>
            </a:pPr>
            <a:r>
              <a:rPr lang="en-US" sz="1600" dirty="0"/>
              <a:t>Personal   </a:t>
            </a:r>
          </a:p>
        </p:txBody>
      </p:sp>
      <p:sp>
        <p:nvSpPr>
          <p:cNvPr id="95" name="TextBox 94"/>
          <p:cNvSpPr txBox="1"/>
          <p:nvPr/>
        </p:nvSpPr>
        <p:spPr>
          <a:xfrm>
            <a:off x="1828800" y="4419600"/>
            <a:ext cx="822930" cy="338554"/>
          </a:xfrm>
          <a:prstGeom prst="rect">
            <a:avLst/>
          </a:prstGeom>
          <a:noFill/>
        </p:spPr>
        <p:txBody>
          <a:bodyPr wrap="square" rtlCol="0">
            <a:spAutoFit/>
          </a:bodyPr>
          <a:lstStyle/>
          <a:p>
            <a:r>
              <a:rPr lang="en-US" sz="1600" dirty="0"/>
              <a:t>   Faith</a:t>
            </a:r>
          </a:p>
        </p:txBody>
      </p:sp>
      <p:sp>
        <p:nvSpPr>
          <p:cNvPr id="96" name="TextBox 95"/>
          <p:cNvSpPr txBox="1"/>
          <p:nvPr/>
        </p:nvSpPr>
        <p:spPr>
          <a:xfrm>
            <a:off x="4191000" y="4419600"/>
            <a:ext cx="936704" cy="338554"/>
          </a:xfrm>
          <a:prstGeom prst="rect">
            <a:avLst/>
          </a:prstGeom>
          <a:noFill/>
        </p:spPr>
        <p:txBody>
          <a:bodyPr wrap="square" rtlCol="0">
            <a:spAutoFit/>
          </a:bodyPr>
          <a:lstStyle/>
          <a:p>
            <a:r>
              <a:rPr lang="en-US" sz="1600" dirty="0"/>
              <a:t>   Hope</a:t>
            </a:r>
          </a:p>
        </p:txBody>
      </p:sp>
      <p:sp>
        <p:nvSpPr>
          <p:cNvPr id="97" name="TextBox 96"/>
          <p:cNvSpPr txBox="1"/>
          <p:nvPr/>
        </p:nvSpPr>
        <p:spPr>
          <a:xfrm>
            <a:off x="6781800" y="4419600"/>
            <a:ext cx="725314" cy="338554"/>
          </a:xfrm>
          <a:prstGeom prst="rect">
            <a:avLst/>
          </a:prstGeom>
          <a:noFill/>
        </p:spPr>
        <p:txBody>
          <a:bodyPr wrap="square" rtlCol="0">
            <a:spAutoFit/>
          </a:bodyPr>
          <a:lstStyle/>
          <a:p>
            <a:r>
              <a:rPr lang="en-US" sz="1600" dirty="0"/>
              <a:t>  Love</a:t>
            </a:r>
          </a:p>
        </p:txBody>
      </p:sp>
      <p:sp>
        <p:nvSpPr>
          <p:cNvPr id="98" name="TextBox 97"/>
          <p:cNvSpPr txBox="1"/>
          <p:nvPr/>
        </p:nvSpPr>
        <p:spPr>
          <a:xfrm>
            <a:off x="1524000" y="4724400"/>
            <a:ext cx="913070" cy="369332"/>
          </a:xfrm>
          <a:prstGeom prst="rect">
            <a:avLst/>
          </a:prstGeom>
          <a:noFill/>
        </p:spPr>
        <p:txBody>
          <a:bodyPr wrap="none" rtlCol="0">
            <a:spAutoFit/>
          </a:bodyPr>
          <a:lstStyle/>
          <a:p>
            <a:r>
              <a:rPr lang="en-US" dirty="0"/>
              <a:t>    </a:t>
            </a:r>
            <a:r>
              <a:rPr lang="en-US" sz="1600" dirty="0"/>
              <a:t>Wrath</a:t>
            </a:r>
          </a:p>
        </p:txBody>
      </p:sp>
      <p:sp>
        <p:nvSpPr>
          <p:cNvPr id="101" name="TextBox 100"/>
          <p:cNvSpPr txBox="1"/>
          <p:nvPr/>
        </p:nvSpPr>
        <p:spPr>
          <a:xfrm>
            <a:off x="3124200" y="4724400"/>
            <a:ext cx="1609812" cy="338554"/>
          </a:xfrm>
          <a:prstGeom prst="rect">
            <a:avLst/>
          </a:prstGeom>
          <a:noFill/>
        </p:spPr>
        <p:txBody>
          <a:bodyPr wrap="square" rtlCol="0">
            <a:spAutoFit/>
          </a:bodyPr>
          <a:lstStyle/>
          <a:p>
            <a:r>
              <a:rPr lang="en-US" sz="1600" dirty="0"/>
              <a:t>Righteousness</a:t>
            </a:r>
          </a:p>
        </p:txBody>
      </p:sp>
      <p:sp>
        <p:nvSpPr>
          <p:cNvPr id="102" name="TextBox 101"/>
          <p:cNvSpPr txBox="1"/>
          <p:nvPr/>
        </p:nvSpPr>
        <p:spPr>
          <a:xfrm>
            <a:off x="5410200" y="4724400"/>
            <a:ext cx="636136" cy="338554"/>
          </a:xfrm>
          <a:prstGeom prst="rect">
            <a:avLst/>
          </a:prstGeom>
          <a:noFill/>
        </p:spPr>
        <p:txBody>
          <a:bodyPr wrap="none" rtlCol="0">
            <a:spAutoFit/>
          </a:bodyPr>
          <a:lstStyle/>
          <a:p>
            <a:r>
              <a:rPr lang="en-US" sz="1600" dirty="0"/>
              <a:t>Glory</a:t>
            </a:r>
          </a:p>
        </p:txBody>
      </p:sp>
      <p:sp>
        <p:nvSpPr>
          <p:cNvPr id="103" name="TextBox 102"/>
          <p:cNvSpPr txBox="1"/>
          <p:nvPr/>
        </p:nvSpPr>
        <p:spPr>
          <a:xfrm>
            <a:off x="6705600" y="4724400"/>
            <a:ext cx="1143000" cy="338554"/>
          </a:xfrm>
          <a:prstGeom prst="rect">
            <a:avLst/>
          </a:prstGeom>
          <a:noFill/>
        </p:spPr>
        <p:txBody>
          <a:bodyPr wrap="square" rtlCol="0">
            <a:spAutoFit/>
          </a:bodyPr>
          <a:lstStyle/>
          <a:p>
            <a:r>
              <a:rPr lang="en-US" sz="1600" dirty="0"/>
              <a:t>        Grace</a:t>
            </a:r>
          </a:p>
        </p:txBody>
      </p:sp>
      <p:sp>
        <p:nvSpPr>
          <p:cNvPr id="105" name="TextBox 104"/>
          <p:cNvSpPr txBox="1"/>
          <p:nvPr/>
        </p:nvSpPr>
        <p:spPr>
          <a:xfrm>
            <a:off x="1295400" y="5181600"/>
            <a:ext cx="674480" cy="338554"/>
          </a:xfrm>
          <a:prstGeom prst="rect">
            <a:avLst/>
          </a:prstGeom>
          <a:noFill/>
        </p:spPr>
        <p:txBody>
          <a:bodyPr wrap="none" rtlCol="0">
            <a:spAutoFit/>
          </a:bodyPr>
          <a:lstStyle/>
          <a:p>
            <a:r>
              <a:rPr lang="en-US" sz="1600" dirty="0"/>
              <a:t>Fallen</a:t>
            </a:r>
          </a:p>
        </p:txBody>
      </p:sp>
      <p:sp>
        <p:nvSpPr>
          <p:cNvPr id="106" name="TextBox 105"/>
          <p:cNvSpPr txBox="1"/>
          <p:nvPr/>
        </p:nvSpPr>
        <p:spPr>
          <a:xfrm>
            <a:off x="2743200" y="5181600"/>
            <a:ext cx="1404781" cy="338554"/>
          </a:xfrm>
          <a:prstGeom prst="rect">
            <a:avLst/>
          </a:prstGeom>
          <a:noFill/>
        </p:spPr>
        <p:txBody>
          <a:bodyPr wrap="square" rtlCol="0">
            <a:spAutoFit/>
          </a:bodyPr>
          <a:lstStyle/>
          <a:p>
            <a:r>
              <a:rPr lang="en-US" sz="1600" dirty="0"/>
              <a:t>Dead in sin</a:t>
            </a:r>
          </a:p>
        </p:txBody>
      </p:sp>
      <p:sp>
        <p:nvSpPr>
          <p:cNvPr id="107" name="TextBox 106"/>
          <p:cNvSpPr txBox="1"/>
          <p:nvPr/>
        </p:nvSpPr>
        <p:spPr>
          <a:xfrm>
            <a:off x="4419600" y="5181600"/>
            <a:ext cx="674608" cy="338554"/>
          </a:xfrm>
          <a:prstGeom prst="rect">
            <a:avLst/>
          </a:prstGeom>
          <a:noFill/>
        </p:spPr>
        <p:txBody>
          <a:bodyPr wrap="none" rtlCol="0">
            <a:spAutoFit/>
          </a:bodyPr>
          <a:lstStyle/>
          <a:p>
            <a:r>
              <a:rPr lang="en-US" sz="1600" dirty="0"/>
              <a:t>Saved</a:t>
            </a:r>
          </a:p>
        </p:txBody>
      </p:sp>
      <p:sp>
        <p:nvSpPr>
          <p:cNvPr id="108" name="TextBox 107"/>
          <p:cNvSpPr txBox="1"/>
          <p:nvPr/>
        </p:nvSpPr>
        <p:spPr>
          <a:xfrm>
            <a:off x="5562600" y="5181600"/>
            <a:ext cx="1018549" cy="338554"/>
          </a:xfrm>
          <a:prstGeom prst="rect">
            <a:avLst/>
          </a:prstGeom>
          <a:noFill/>
        </p:spPr>
        <p:txBody>
          <a:bodyPr wrap="none" rtlCol="0">
            <a:spAutoFit/>
          </a:bodyPr>
          <a:lstStyle/>
          <a:p>
            <a:r>
              <a:rPr lang="en-US" sz="1600" dirty="0"/>
              <a:t>Struggling</a:t>
            </a:r>
          </a:p>
        </p:txBody>
      </p:sp>
      <p:sp>
        <p:nvSpPr>
          <p:cNvPr id="109" name="TextBox 108"/>
          <p:cNvSpPr txBox="1"/>
          <p:nvPr/>
        </p:nvSpPr>
        <p:spPr>
          <a:xfrm>
            <a:off x="7086600" y="5181600"/>
            <a:ext cx="1066800" cy="338554"/>
          </a:xfrm>
          <a:prstGeom prst="rect">
            <a:avLst/>
          </a:prstGeom>
          <a:noFill/>
        </p:spPr>
        <p:txBody>
          <a:bodyPr wrap="square" rtlCol="0">
            <a:spAutoFit/>
          </a:bodyPr>
          <a:lstStyle/>
          <a:p>
            <a:r>
              <a:rPr lang="en-US" sz="1600" dirty="0"/>
              <a:t>     Freed</a:t>
            </a:r>
          </a:p>
        </p:txBody>
      </p:sp>
      <p:sp>
        <p:nvSpPr>
          <p:cNvPr id="111" name="TextBox 110"/>
          <p:cNvSpPr txBox="1"/>
          <p:nvPr/>
        </p:nvSpPr>
        <p:spPr>
          <a:xfrm>
            <a:off x="1066800" y="5562600"/>
            <a:ext cx="1404781" cy="338554"/>
          </a:xfrm>
          <a:prstGeom prst="rect">
            <a:avLst/>
          </a:prstGeom>
          <a:noFill/>
        </p:spPr>
        <p:txBody>
          <a:bodyPr wrap="square" rtlCol="0">
            <a:spAutoFit/>
          </a:bodyPr>
          <a:lstStyle/>
          <a:p>
            <a:r>
              <a:rPr lang="en-US" sz="1600" dirty="0"/>
              <a:t>Dead in sin</a:t>
            </a:r>
          </a:p>
        </p:txBody>
      </p:sp>
      <p:sp>
        <p:nvSpPr>
          <p:cNvPr id="112" name="TextBox 111"/>
          <p:cNvSpPr txBox="1"/>
          <p:nvPr/>
        </p:nvSpPr>
        <p:spPr>
          <a:xfrm>
            <a:off x="2590800" y="5562600"/>
            <a:ext cx="1625725" cy="338554"/>
          </a:xfrm>
          <a:prstGeom prst="rect">
            <a:avLst/>
          </a:prstGeom>
          <a:noFill/>
        </p:spPr>
        <p:txBody>
          <a:bodyPr wrap="square" rtlCol="0">
            <a:spAutoFit/>
          </a:bodyPr>
          <a:lstStyle/>
          <a:p>
            <a:r>
              <a:rPr lang="en-US" sz="1600" dirty="0"/>
              <a:t>Dead  to sin</a:t>
            </a:r>
          </a:p>
        </p:txBody>
      </p:sp>
      <p:sp>
        <p:nvSpPr>
          <p:cNvPr id="113" name="TextBox 112"/>
          <p:cNvSpPr txBox="1"/>
          <p:nvPr/>
        </p:nvSpPr>
        <p:spPr>
          <a:xfrm>
            <a:off x="4038600" y="5562600"/>
            <a:ext cx="3135701" cy="338554"/>
          </a:xfrm>
          <a:prstGeom prst="rect">
            <a:avLst/>
          </a:prstGeom>
          <a:noFill/>
        </p:spPr>
        <p:txBody>
          <a:bodyPr wrap="square" rtlCol="0">
            <a:spAutoFit/>
          </a:bodyPr>
          <a:lstStyle/>
          <a:p>
            <a:r>
              <a:rPr lang="en-US" sz="1600" dirty="0"/>
              <a:t>Reconciled-Peace with God</a:t>
            </a:r>
          </a:p>
        </p:txBody>
      </p:sp>
      <p:sp>
        <p:nvSpPr>
          <p:cNvPr id="114" name="TextBox 113"/>
          <p:cNvSpPr txBox="1"/>
          <p:nvPr/>
        </p:nvSpPr>
        <p:spPr>
          <a:xfrm>
            <a:off x="6629400" y="5562600"/>
            <a:ext cx="2308346" cy="338554"/>
          </a:xfrm>
          <a:prstGeom prst="rect">
            <a:avLst/>
          </a:prstGeom>
          <a:noFill/>
        </p:spPr>
        <p:txBody>
          <a:bodyPr wrap="square" rtlCol="0">
            <a:spAutoFit/>
          </a:bodyPr>
          <a:lstStyle/>
          <a:p>
            <a:r>
              <a:rPr lang="en-US" sz="1600" dirty="0"/>
              <a:t>       Love for Others</a:t>
            </a:r>
          </a:p>
        </p:txBody>
      </p:sp>
      <p:sp>
        <p:nvSpPr>
          <p:cNvPr id="116" name="TextBox 115"/>
          <p:cNvSpPr txBox="1"/>
          <p:nvPr/>
        </p:nvSpPr>
        <p:spPr>
          <a:xfrm>
            <a:off x="1828800" y="5867400"/>
            <a:ext cx="5638800" cy="369332"/>
          </a:xfrm>
          <a:prstGeom prst="rect">
            <a:avLst/>
          </a:prstGeom>
          <a:noFill/>
        </p:spPr>
        <p:txBody>
          <a:bodyPr wrap="square" rtlCol="0">
            <a:spAutoFit/>
          </a:bodyPr>
          <a:lstStyle/>
          <a:p>
            <a:r>
              <a:rPr lang="en-US" dirty="0"/>
              <a:t>Reconciliation -  One can be justified through obedience </a:t>
            </a:r>
          </a:p>
        </p:txBody>
      </p:sp>
      <p:sp>
        <p:nvSpPr>
          <p:cNvPr id="117" name="TextBox 116"/>
          <p:cNvSpPr txBox="1"/>
          <p:nvPr/>
        </p:nvSpPr>
        <p:spPr>
          <a:xfrm>
            <a:off x="1066800" y="6172200"/>
            <a:ext cx="7646272" cy="338554"/>
          </a:xfrm>
          <a:prstGeom prst="rect">
            <a:avLst/>
          </a:prstGeom>
          <a:noFill/>
        </p:spPr>
        <p:txBody>
          <a:bodyPr wrap="square" rtlCol="0">
            <a:spAutoFit/>
          </a:bodyPr>
          <a:lstStyle/>
          <a:p>
            <a:r>
              <a:rPr lang="en-US" sz="1600" dirty="0"/>
              <a:t>“I’m not ashamed of the gospel of Christ…to the Jew first, and also the Greek” (1:16-17)</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1 Corinthians</a:t>
            </a:r>
          </a:p>
        </p:txBody>
      </p:sp>
      <p:sp>
        <p:nvSpPr>
          <p:cNvPr id="3" name="Content Placeholder 2"/>
          <p:cNvSpPr>
            <a:spLocks noGrp="1"/>
          </p:cNvSpPr>
          <p:nvPr>
            <p:ph idx="1"/>
          </p:nvPr>
        </p:nvSpPr>
        <p:spPr>
          <a:xfrm>
            <a:off x="762000" y="1371600"/>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a:xfrm>
            <a:off x="2286000" y="6705598"/>
            <a:ext cx="5862315" cy="45719"/>
          </a:xfrm>
        </p:spPr>
        <p:txBody>
          <a:bodyPr/>
          <a:lstStyle/>
          <a:p>
            <a:r>
              <a:rPr lang="en-US" dirty="0"/>
              <a:t>                                     Modified From God's Masterwork - Swindoll</a:t>
            </a:r>
          </a:p>
        </p:txBody>
      </p:sp>
      <p:cxnSp>
        <p:nvCxnSpPr>
          <p:cNvPr id="5" name="Straight Connector 4"/>
          <p:cNvCxnSpPr/>
          <p:nvPr/>
        </p:nvCxnSpPr>
        <p:spPr>
          <a:xfrm rot="5400000">
            <a:off x="-266700" y="2781300"/>
            <a:ext cx="28956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239000" y="2743200"/>
            <a:ext cx="2819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4267200"/>
            <a:ext cx="3124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762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3914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66800" y="6553200"/>
            <a:ext cx="74676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4864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flipV="1">
            <a:off x="1143000" y="4255532"/>
            <a:ext cx="2743200" cy="369332"/>
          </a:xfrm>
          <a:prstGeom prst="rect">
            <a:avLst/>
          </a:prstGeom>
          <a:noFill/>
        </p:spPr>
        <p:txBody>
          <a:bodyPr wrap="square" rtlCol="0">
            <a:spAutoFit/>
          </a:bodyPr>
          <a:lstStyle/>
          <a:p>
            <a:r>
              <a:rPr lang="en-US" b="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1295400" y="3657600"/>
            <a:ext cx="1524000" cy="615553"/>
          </a:xfrm>
          <a:prstGeom prst="rect">
            <a:avLst/>
          </a:prstGeom>
          <a:noFill/>
        </p:spPr>
        <p:txBody>
          <a:bodyPr wrap="square" rtlCol="0">
            <a:spAutoFit/>
          </a:bodyPr>
          <a:lstStyle/>
          <a:p>
            <a:r>
              <a:rPr lang="en-US" dirty="0"/>
              <a:t>      </a:t>
            </a:r>
            <a:r>
              <a:rPr lang="en-US" sz="1600" b="1" dirty="0"/>
              <a:t>Chapters </a:t>
            </a:r>
          </a:p>
          <a:p>
            <a:r>
              <a:rPr lang="en-US" sz="1600" b="1" dirty="0"/>
              <a:t>       1:10-4:21</a:t>
            </a:r>
          </a:p>
        </p:txBody>
      </p:sp>
      <p:sp>
        <p:nvSpPr>
          <p:cNvPr id="118" name="TextBox 117"/>
          <p:cNvSpPr txBox="1"/>
          <p:nvPr/>
        </p:nvSpPr>
        <p:spPr>
          <a:xfrm>
            <a:off x="3352800" y="3733800"/>
            <a:ext cx="1295400" cy="584775"/>
          </a:xfrm>
          <a:prstGeom prst="rect">
            <a:avLst/>
          </a:prstGeom>
          <a:noFill/>
        </p:spPr>
        <p:txBody>
          <a:bodyPr wrap="square" rtlCol="0">
            <a:spAutoFit/>
          </a:bodyPr>
          <a:lstStyle/>
          <a:p>
            <a:r>
              <a:rPr lang="en-US" sz="1600" dirty="0"/>
              <a:t>       </a:t>
            </a:r>
            <a:r>
              <a:rPr lang="en-US" sz="1600" b="1" dirty="0"/>
              <a:t>Chapters </a:t>
            </a:r>
          </a:p>
          <a:p>
            <a:r>
              <a:rPr lang="en-US" sz="1600" b="1" dirty="0"/>
              <a:t>            5-6</a:t>
            </a:r>
          </a:p>
        </p:txBody>
      </p:sp>
      <p:sp>
        <p:nvSpPr>
          <p:cNvPr id="132" name="TextBox 131"/>
          <p:cNvSpPr txBox="1"/>
          <p:nvPr/>
        </p:nvSpPr>
        <p:spPr>
          <a:xfrm>
            <a:off x="1676400" y="4038600"/>
            <a:ext cx="1676400" cy="369332"/>
          </a:xfrm>
          <a:prstGeom prst="rect">
            <a:avLst/>
          </a:prstGeom>
          <a:noFill/>
        </p:spPr>
        <p:txBody>
          <a:bodyPr wrap="square" rtlCol="0">
            <a:spAutoFit/>
          </a:bodyPr>
          <a:lstStyle/>
          <a:p>
            <a:r>
              <a:rPr lang="en-US" dirty="0"/>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cxnSp>
        <p:nvCxnSpPr>
          <p:cNvPr id="40" name="Straight Connector 39"/>
          <p:cNvCxnSpPr/>
          <p:nvPr/>
        </p:nvCxnSpPr>
        <p:spPr>
          <a:xfrm rot="5400000">
            <a:off x="1905000" y="3048000"/>
            <a:ext cx="2286000" cy="1524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4191000" y="4267200"/>
            <a:ext cx="4343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0" y="48768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0" y="60960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3810000" y="2667000"/>
            <a:ext cx="28194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6477000" y="3733800"/>
            <a:ext cx="1066800" cy="584775"/>
          </a:xfrm>
          <a:prstGeom prst="rect">
            <a:avLst/>
          </a:prstGeom>
          <a:noFill/>
        </p:spPr>
        <p:txBody>
          <a:bodyPr wrap="square" rtlCol="0">
            <a:spAutoFit/>
          </a:bodyPr>
          <a:lstStyle/>
          <a:p>
            <a:r>
              <a:rPr lang="en-US" sz="1600" b="1" dirty="0"/>
              <a:t>Chapters </a:t>
            </a:r>
          </a:p>
          <a:p>
            <a:r>
              <a:rPr lang="en-US" sz="1600" b="1" dirty="0"/>
              <a:t> 7:1-16:9</a:t>
            </a:r>
          </a:p>
        </p:txBody>
      </p:sp>
      <p:cxnSp>
        <p:nvCxnSpPr>
          <p:cNvPr id="104" name="Straight Connector 103"/>
          <p:cNvCxnSpPr/>
          <p:nvPr/>
        </p:nvCxnSpPr>
        <p:spPr>
          <a:xfrm rot="5400000">
            <a:off x="4495800" y="4876800"/>
            <a:ext cx="12192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1524000" y="1524000"/>
            <a:ext cx="3661809" cy="338554"/>
          </a:xfrm>
          <a:prstGeom prst="rect">
            <a:avLst/>
          </a:prstGeom>
          <a:noFill/>
        </p:spPr>
        <p:txBody>
          <a:bodyPr wrap="square" rtlCol="0">
            <a:spAutoFit/>
          </a:bodyPr>
          <a:lstStyle/>
          <a:p>
            <a:r>
              <a:rPr lang="en-US" sz="1600" b="1" dirty="0">
                <a:solidFill>
                  <a:srgbClr val="FFFF00"/>
                </a:solidFill>
                <a:latin typeface="Arial Black" pitchFamily="34" charset="0"/>
              </a:rPr>
              <a:t>Rebuke for Sinful Conditions</a:t>
            </a:r>
          </a:p>
        </p:txBody>
      </p:sp>
      <p:sp>
        <p:nvSpPr>
          <p:cNvPr id="49" name="TextBox 48"/>
          <p:cNvSpPr txBox="1"/>
          <p:nvPr/>
        </p:nvSpPr>
        <p:spPr>
          <a:xfrm rot="282175">
            <a:off x="751056" y="1895381"/>
            <a:ext cx="461665" cy="2151406"/>
          </a:xfrm>
          <a:prstGeom prst="rect">
            <a:avLst/>
          </a:prstGeom>
          <a:noFill/>
        </p:spPr>
        <p:txBody>
          <a:bodyPr vert="vert270" wrap="square" rtlCol="0">
            <a:spAutoFit/>
          </a:bodyPr>
          <a:lstStyle/>
          <a:p>
            <a:r>
              <a:rPr lang="en-US" b="1" dirty="0"/>
              <a:t>Introduction (1:1-9)</a:t>
            </a:r>
          </a:p>
        </p:txBody>
      </p:sp>
      <p:sp>
        <p:nvSpPr>
          <p:cNvPr id="50" name="TextBox 49"/>
          <p:cNvSpPr txBox="1"/>
          <p:nvPr/>
        </p:nvSpPr>
        <p:spPr>
          <a:xfrm rot="296253">
            <a:off x="8610930" y="1872080"/>
            <a:ext cx="461665" cy="2217915"/>
          </a:xfrm>
          <a:prstGeom prst="rect">
            <a:avLst/>
          </a:prstGeom>
          <a:noFill/>
        </p:spPr>
        <p:txBody>
          <a:bodyPr vert="vert270" wrap="square" rtlCol="0">
            <a:spAutoFit/>
          </a:bodyPr>
          <a:lstStyle/>
          <a:p>
            <a:r>
              <a:rPr lang="en-US" b="1" dirty="0"/>
              <a:t>Conclusion  (16:10-24)</a:t>
            </a:r>
          </a:p>
        </p:txBody>
      </p:sp>
      <p:sp>
        <p:nvSpPr>
          <p:cNvPr id="51" name="TextBox 50"/>
          <p:cNvSpPr txBox="1"/>
          <p:nvPr/>
        </p:nvSpPr>
        <p:spPr>
          <a:xfrm>
            <a:off x="5410200" y="1524000"/>
            <a:ext cx="3733800" cy="338554"/>
          </a:xfrm>
          <a:prstGeom prst="rect">
            <a:avLst/>
          </a:prstGeom>
          <a:noFill/>
        </p:spPr>
        <p:txBody>
          <a:bodyPr wrap="square" rtlCol="0">
            <a:spAutoFit/>
          </a:bodyPr>
          <a:lstStyle/>
          <a:p>
            <a:r>
              <a:rPr lang="en-US" sz="1600" dirty="0">
                <a:solidFill>
                  <a:srgbClr val="FFFF00"/>
                </a:solidFill>
                <a:latin typeface="Arial Black" pitchFamily="34" charset="0"/>
              </a:rPr>
              <a:t>Reply to Specific Questions</a:t>
            </a:r>
          </a:p>
        </p:txBody>
      </p:sp>
      <p:sp>
        <p:nvSpPr>
          <p:cNvPr id="57" name="TextBox 56"/>
          <p:cNvSpPr txBox="1"/>
          <p:nvPr/>
        </p:nvSpPr>
        <p:spPr>
          <a:xfrm>
            <a:off x="1524000" y="1905000"/>
            <a:ext cx="1152880" cy="584775"/>
          </a:xfrm>
          <a:prstGeom prst="rect">
            <a:avLst/>
          </a:prstGeom>
          <a:noFill/>
        </p:spPr>
        <p:txBody>
          <a:bodyPr wrap="square" rtlCol="0">
            <a:spAutoFit/>
          </a:bodyPr>
          <a:lstStyle/>
          <a:p>
            <a:r>
              <a:rPr lang="en-US" sz="1600" b="1" dirty="0">
                <a:solidFill>
                  <a:srgbClr val="FFC000"/>
                </a:solidFill>
              </a:rPr>
              <a:t>Divisions in</a:t>
            </a:r>
          </a:p>
          <a:p>
            <a:r>
              <a:rPr lang="en-US" sz="1600" b="1" dirty="0">
                <a:solidFill>
                  <a:srgbClr val="FFC000"/>
                </a:solidFill>
              </a:rPr>
              <a:t>the Church</a:t>
            </a:r>
          </a:p>
        </p:txBody>
      </p:sp>
      <p:sp>
        <p:nvSpPr>
          <p:cNvPr id="58" name="TextBox 57"/>
          <p:cNvSpPr txBox="1"/>
          <p:nvPr/>
        </p:nvSpPr>
        <p:spPr>
          <a:xfrm>
            <a:off x="1143000" y="2667000"/>
            <a:ext cx="2133600" cy="738664"/>
          </a:xfrm>
          <a:prstGeom prst="rect">
            <a:avLst/>
          </a:prstGeom>
          <a:noFill/>
        </p:spPr>
        <p:txBody>
          <a:bodyPr wrap="square" rtlCol="0">
            <a:spAutoFit/>
          </a:bodyPr>
          <a:lstStyle/>
          <a:p>
            <a:pPr>
              <a:buFont typeface="Arial" pitchFamily="34" charset="0"/>
              <a:buChar char="•"/>
            </a:pPr>
            <a:r>
              <a:rPr lang="en-US" sz="1400" b="1" dirty="0"/>
              <a:t>Exposition (1:10-17)</a:t>
            </a:r>
          </a:p>
          <a:p>
            <a:pPr>
              <a:buFont typeface="Arial" pitchFamily="34" charset="0"/>
              <a:buChar char="•"/>
            </a:pPr>
            <a:r>
              <a:rPr lang="en-US" sz="1400" b="1" dirty="0"/>
              <a:t>Explanation (1:18-4:5)</a:t>
            </a:r>
          </a:p>
          <a:p>
            <a:pPr>
              <a:buFont typeface="Arial" pitchFamily="34" charset="0"/>
              <a:buChar char="•"/>
            </a:pPr>
            <a:r>
              <a:rPr lang="en-US" sz="1400" b="1" dirty="0"/>
              <a:t>Exhortation (4:6-21)</a:t>
            </a:r>
          </a:p>
        </p:txBody>
      </p:sp>
      <p:sp>
        <p:nvSpPr>
          <p:cNvPr id="60" name="TextBox 59"/>
          <p:cNvSpPr txBox="1"/>
          <p:nvPr/>
        </p:nvSpPr>
        <p:spPr>
          <a:xfrm>
            <a:off x="3505200" y="1905000"/>
            <a:ext cx="1371600" cy="584775"/>
          </a:xfrm>
          <a:prstGeom prst="rect">
            <a:avLst/>
          </a:prstGeom>
          <a:noFill/>
        </p:spPr>
        <p:txBody>
          <a:bodyPr wrap="square" rtlCol="0">
            <a:spAutoFit/>
          </a:bodyPr>
          <a:lstStyle/>
          <a:p>
            <a:r>
              <a:rPr lang="en-US" sz="1600" b="1" dirty="0">
                <a:solidFill>
                  <a:srgbClr val="FFC000"/>
                </a:solidFill>
              </a:rPr>
              <a:t>Disorders in </a:t>
            </a:r>
          </a:p>
          <a:p>
            <a:r>
              <a:rPr lang="en-US" sz="1600" b="1" dirty="0">
                <a:solidFill>
                  <a:srgbClr val="FFC000"/>
                </a:solidFill>
              </a:rPr>
              <a:t>the Church</a:t>
            </a:r>
          </a:p>
        </p:txBody>
      </p:sp>
      <p:sp>
        <p:nvSpPr>
          <p:cNvPr id="62" name="TextBox 61"/>
          <p:cNvSpPr txBox="1"/>
          <p:nvPr/>
        </p:nvSpPr>
        <p:spPr>
          <a:xfrm>
            <a:off x="3124200" y="2667000"/>
            <a:ext cx="2427600" cy="738664"/>
          </a:xfrm>
          <a:prstGeom prst="rect">
            <a:avLst/>
          </a:prstGeom>
          <a:noFill/>
        </p:spPr>
        <p:txBody>
          <a:bodyPr wrap="square" rtlCol="0">
            <a:spAutoFit/>
          </a:bodyPr>
          <a:lstStyle/>
          <a:p>
            <a:pPr>
              <a:buFont typeface="Arial" pitchFamily="34" charset="0"/>
              <a:buChar char="•"/>
            </a:pPr>
            <a:r>
              <a:rPr lang="en-US" sz="1400" b="1" dirty="0"/>
              <a:t>Moral disorder (5:1-13)</a:t>
            </a:r>
          </a:p>
          <a:p>
            <a:pPr>
              <a:buFont typeface="Arial" pitchFamily="34" charset="0"/>
              <a:buChar char="•"/>
            </a:pPr>
            <a:r>
              <a:rPr lang="en-US" sz="1400" b="1" dirty="0"/>
              <a:t>Legal disorder (6:1-11)</a:t>
            </a:r>
          </a:p>
          <a:p>
            <a:pPr>
              <a:buFont typeface="Arial" pitchFamily="34" charset="0"/>
              <a:buChar char="•"/>
            </a:pPr>
            <a:r>
              <a:rPr lang="en-US" sz="1400" b="1" dirty="0"/>
              <a:t>Carnal disorder (6:12-20)</a:t>
            </a:r>
          </a:p>
        </p:txBody>
      </p:sp>
      <p:sp>
        <p:nvSpPr>
          <p:cNvPr id="63" name="TextBox 62"/>
          <p:cNvSpPr txBox="1"/>
          <p:nvPr/>
        </p:nvSpPr>
        <p:spPr>
          <a:xfrm>
            <a:off x="6477000" y="1905000"/>
            <a:ext cx="1295400" cy="584775"/>
          </a:xfrm>
          <a:prstGeom prst="rect">
            <a:avLst/>
          </a:prstGeom>
          <a:noFill/>
        </p:spPr>
        <p:txBody>
          <a:bodyPr wrap="square" rtlCol="0">
            <a:spAutoFit/>
          </a:bodyPr>
          <a:lstStyle/>
          <a:p>
            <a:r>
              <a:rPr lang="en-US" sz="1600" b="1" dirty="0">
                <a:solidFill>
                  <a:srgbClr val="FFC000"/>
                </a:solidFill>
              </a:rPr>
              <a:t>Difficulties in </a:t>
            </a:r>
          </a:p>
          <a:p>
            <a:r>
              <a:rPr lang="en-US" sz="1600" b="1" dirty="0">
                <a:solidFill>
                  <a:srgbClr val="FFC000"/>
                </a:solidFill>
              </a:rPr>
              <a:t> the Church</a:t>
            </a:r>
          </a:p>
        </p:txBody>
      </p:sp>
      <p:sp>
        <p:nvSpPr>
          <p:cNvPr id="64" name="TextBox 63"/>
          <p:cNvSpPr txBox="1"/>
          <p:nvPr/>
        </p:nvSpPr>
        <p:spPr>
          <a:xfrm>
            <a:off x="5257800" y="2438400"/>
            <a:ext cx="3657600" cy="1384995"/>
          </a:xfrm>
          <a:prstGeom prst="rect">
            <a:avLst/>
          </a:prstGeom>
          <a:noFill/>
        </p:spPr>
        <p:txBody>
          <a:bodyPr wrap="square" rtlCol="0">
            <a:spAutoFit/>
          </a:bodyPr>
          <a:lstStyle/>
          <a:p>
            <a:pPr>
              <a:buFont typeface="Arial" pitchFamily="34" charset="0"/>
              <a:buChar char="•"/>
            </a:pPr>
            <a:r>
              <a:rPr lang="en-US" sz="1400" b="1" dirty="0"/>
              <a:t>Domestic – marriage (7:1-40)</a:t>
            </a:r>
          </a:p>
          <a:p>
            <a:pPr>
              <a:buFont typeface="Arial" pitchFamily="34" charset="0"/>
              <a:buChar char="•"/>
            </a:pPr>
            <a:r>
              <a:rPr lang="en-US" sz="1400" b="1" dirty="0"/>
              <a:t>Social – liberties (8:1-11:1)</a:t>
            </a:r>
          </a:p>
          <a:p>
            <a:pPr>
              <a:buFont typeface="Arial" pitchFamily="34" charset="0"/>
              <a:buChar char="•"/>
            </a:pPr>
            <a:r>
              <a:rPr lang="en-US" sz="1400" b="1" dirty="0"/>
              <a:t>Ecclesiastical – women in worship (11:2-34)</a:t>
            </a:r>
          </a:p>
          <a:p>
            <a:pPr>
              <a:buFont typeface="Arial" pitchFamily="34" charset="0"/>
              <a:buChar char="•"/>
            </a:pPr>
            <a:r>
              <a:rPr lang="en-US" sz="1400" b="1" dirty="0"/>
              <a:t>Practical – miraculous gifts (12:1-14:40)</a:t>
            </a:r>
          </a:p>
          <a:p>
            <a:pPr>
              <a:buFont typeface="Arial" pitchFamily="34" charset="0"/>
              <a:buChar char="•"/>
            </a:pPr>
            <a:r>
              <a:rPr lang="en-US" sz="1400" b="1" dirty="0"/>
              <a:t>Doctrinal – death &amp; resurrection (15:1-58)</a:t>
            </a:r>
          </a:p>
          <a:p>
            <a:pPr>
              <a:buFont typeface="Arial" pitchFamily="34" charset="0"/>
              <a:buChar char="•"/>
            </a:pPr>
            <a:r>
              <a:rPr lang="en-US" sz="1400" b="1" dirty="0"/>
              <a:t>Financial – giving and receiving (16:1-9)</a:t>
            </a:r>
          </a:p>
        </p:txBody>
      </p:sp>
      <p:sp>
        <p:nvSpPr>
          <p:cNvPr id="65" name="TextBox 64"/>
          <p:cNvSpPr txBox="1"/>
          <p:nvPr/>
        </p:nvSpPr>
        <p:spPr>
          <a:xfrm>
            <a:off x="228600" y="4419600"/>
            <a:ext cx="518860" cy="369332"/>
          </a:xfrm>
          <a:prstGeom prst="rect">
            <a:avLst/>
          </a:prstGeom>
          <a:noFill/>
        </p:spPr>
        <p:txBody>
          <a:bodyPr wrap="square" rtlCol="0">
            <a:spAutoFit/>
          </a:bodyPr>
          <a:lstStyle/>
          <a:p>
            <a:r>
              <a:rPr lang="en-US" dirty="0"/>
              <a:t>Key</a:t>
            </a:r>
          </a:p>
        </p:txBody>
      </p:sp>
      <p:sp>
        <p:nvSpPr>
          <p:cNvPr id="66" name="TextBox 65"/>
          <p:cNvSpPr txBox="1"/>
          <p:nvPr/>
        </p:nvSpPr>
        <p:spPr>
          <a:xfrm>
            <a:off x="1828800" y="4419600"/>
            <a:ext cx="2667000" cy="369332"/>
          </a:xfrm>
          <a:prstGeom prst="rect">
            <a:avLst/>
          </a:prstGeom>
          <a:noFill/>
        </p:spPr>
        <p:txBody>
          <a:bodyPr wrap="square" rtlCol="0">
            <a:spAutoFit/>
          </a:bodyPr>
          <a:lstStyle/>
          <a:p>
            <a:r>
              <a:rPr lang="en-US" sz="1600" dirty="0"/>
              <a:t>    </a:t>
            </a:r>
            <a:r>
              <a:rPr lang="en-US" dirty="0"/>
              <a:t>“I exhort you… “ (1:10)</a:t>
            </a:r>
          </a:p>
        </p:txBody>
      </p:sp>
      <p:sp>
        <p:nvSpPr>
          <p:cNvPr id="67" name="TextBox 66"/>
          <p:cNvSpPr txBox="1"/>
          <p:nvPr/>
        </p:nvSpPr>
        <p:spPr>
          <a:xfrm>
            <a:off x="5029200" y="4267200"/>
            <a:ext cx="3763183" cy="646331"/>
          </a:xfrm>
          <a:prstGeom prst="rect">
            <a:avLst/>
          </a:prstGeom>
          <a:noFill/>
        </p:spPr>
        <p:txBody>
          <a:bodyPr wrap="square" rtlCol="0">
            <a:spAutoFit/>
          </a:bodyPr>
          <a:lstStyle/>
          <a:p>
            <a:r>
              <a:rPr lang="en-US" dirty="0"/>
              <a:t>“Now concerning the things about </a:t>
            </a:r>
          </a:p>
          <a:p>
            <a:r>
              <a:rPr lang="en-US" dirty="0"/>
              <a:t>           which you wrote…” (7:1)</a:t>
            </a:r>
          </a:p>
        </p:txBody>
      </p:sp>
      <p:sp>
        <p:nvSpPr>
          <p:cNvPr id="68" name="TextBox 67"/>
          <p:cNvSpPr txBox="1"/>
          <p:nvPr/>
        </p:nvSpPr>
        <p:spPr>
          <a:xfrm>
            <a:off x="228600" y="5029200"/>
            <a:ext cx="686406" cy="369332"/>
          </a:xfrm>
          <a:prstGeom prst="rect">
            <a:avLst/>
          </a:prstGeom>
          <a:noFill/>
        </p:spPr>
        <p:txBody>
          <a:bodyPr wrap="none" rtlCol="0">
            <a:spAutoFit/>
          </a:bodyPr>
          <a:lstStyle/>
          <a:p>
            <a:r>
              <a:rPr lang="en-US" dirty="0"/>
              <a:t>Need</a:t>
            </a:r>
          </a:p>
        </p:txBody>
      </p:sp>
      <p:sp>
        <p:nvSpPr>
          <p:cNvPr id="69" name="TextBox 68"/>
          <p:cNvSpPr txBox="1"/>
          <p:nvPr/>
        </p:nvSpPr>
        <p:spPr>
          <a:xfrm>
            <a:off x="1981200" y="5029200"/>
            <a:ext cx="2057400" cy="369332"/>
          </a:xfrm>
          <a:prstGeom prst="rect">
            <a:avLst/>
          </a:prstGeom>
          <a:noFill/>
        </p:spPr>
        <p:txBody>
          <a:bodyPr wrap="square" rtlCol="0">
            <a:spAutoFit/>
          </a:bodyPr>
          <a:lstStyle/>
          <a:p>
            <a:r>
              <a:rPr lang="en-US" dirty="0"/>
              <a:t>    Unity in the body</a:t>
            </a:r>
          </a:p>
        </p:txBody>
      </p:sp>
      <p:sp>
        <p:nvSpPr>
          <p:cNvPr id="72" name="TextBox 71"/>
          <p:cNvSpPr txBox="1"/>
          <p:nvPr/>
        </p:nvSpPr>
        <p:spPr>
          <a:xfrm>
            <a:off x="5257800" y="4876800"/>
            <a:ext cx="3322421" cy="646331"/>
          </a:xfrm>
          <a:prstGeom prst="rect">
            <a:avLst/>
          </a:prstGeom>
          <a:noFill/>
        </p:spPr>
        <p:txBody>
          <a:bodyPr wrap="square" rtlCol="0">
            <a:spAutoFit/>
          </a:bodyPr>
          <a:lstStyle/>
          <a:p>
            <a:r>
              <a:rPr lang="en-US" dirty="0"/>
              <a:t>Clarity regarding six areas that</a:t>
            </a:r>
          </a:p>
          <a:p>
            <a:r>
              <a:rPr lang="en-US" dirty="0"/>
              <a:t>             were a concern.</a:t>
            </a:r>
          </a:p>
        </p:txBody>
      </p:sp>
      <p:sp>
        <p:nvSpPr>
          <p:cNvPr id="74" name="TextBox 73"/>
          <p:cNvSpPr txBox="1"/>
          <p:nvPr/>
        </p:nvSpPr>
        <p:spPr>
          <a:xfrm>
            <a:off x="-152400" y="5638800"/>
            <a:ext cx="1385430" cy="338554"/>
          </a:xfrm>
          <a:prstGeom prst="rect">
            <a:avLst/>
          </a:prstGeom>
          <a:noFill/>
        </p:spPr>
        <p:txBody>
          <a:bodyPr wrap="square" rtlCol="0">
            <a:spAutoFit/>
          </a:bodyPr>
          <a:lstStyle/>
          <a:p>
            <a:r>
              <a:rPr lang="en-US" sz="1600" dirty="0"/>
              <a:t>  Main Theme</a:t>
            </a:r>
          </a:p>
        </p:txBody>
      </p:sp>
      <p:sp>
        <p:nvSpPr>
          <p:cNvPr id="76" name="TextBox 75"/>
          <p:cNvSpPr txBox="1"/>
          <p:nvPr/>
        </p:nvSpPr>
        <p:spPr>
          <a:xfrm>
            <a:off x="3200400" y="5410200"/>
            <a:ext cx="3733800" cy="369332"/>
          </a:xfrm>
          <a:prstGeom prst="rect">
            <a:avLst/>
          </a:prstGeom>
          <a:noFill/>
        </p:spPr>
        <p:txBody>
          <a:bodyPr wrap="square" rtlCol="0">
            <a:spAutoFit/>
          </a:bodyPr>
          <a:lstStyle/>
          <a:p>
            <a:r>
              <a:rPr lang="en-US" b="1" dirty="0">
                <a:solidFill>
                  <a:srgbClr val="FFFF00"/>
                </a:solidFill>
              </a:rPr>
              <a:t>Christian conduct in the church:</a:t>
            </a:r>
          </a:p>
        </p:txBody>
      </p:sp>
      <p:sp>
        <p:nvSpPr>
          <p:cNvPr id="78" name="TextBox 77"/>
          <p:cNvSpPr txBox="1"/>
          <p:nvPr/>
        </p:nvSpPr>
        <p:spPr>
          <a:xfrm>
            <a:off x="1295400" y="5791200"/>
            <a:ext cx="2829621" cy="369332"/>
          </a:xfrm>
          <a:prstGeom prst="rect">
            <a:avLst/>
          </a:prstGeom>
          <a:noFill/>
        </p:spPr>
        <p:txBody>
          <a:bodyPr wrap="none" rtlCol="0">
            <a:spAutoFit/>
          </a:bodyPr>
          <a:lstStyle/>
          <a:p>
            <a:r>
              <a:rPr lang="en-US" dirty="0"/>
              <a:t>1.  “Speak the same thing…”</a:t>
            </a:r>
          </a:p>
        </p:txBody>
      </p:sp>
      <p:sp>
        <p:nvSpPr>
          <p:cNvPr id="79" name="TextBox 78"/>
          <p:cNvSpPr txBox="1"/>
          <p:nvPr/>
        </p:nvSpPr>
        <p:spPr>
          <a:xfrm>
            <a:off x="4419600" y="5791200"/>
            <a:ext cx="1901712" cy="369332"/>
          </a:xfrm>
          <a:prstGeom prst="rect">
            <a:avLst/>
          </a:prstGeom>
          <a:noFill/>
        </p:spPr>
        <p:txBody>
          <a:bodyPr wrap="square" rtlCol="0">
            <a:spAutoFit/>
          </a:bodyPr>
          <a:lstStyle/>
          <a:p>
            <a:r>
              <a:rPr lang="en-US" dirty="0"/>
              <a:t>2.  No divisions</a:t>
            </a:r>
          </a:p>
        </p:txBody>
      </p:sp>
      <p:sp>
        <p:nvSpPr>
          <p:cNvPr id="80" name="TextBox 79"/>
          <p:cNvSpPr txBox="1"/>
          <p:nvPr/>
        </p:nvSpPr>
        <p:spPr>
          <a:xfrm>
            <a:off x="6248400" y="5791200"/>
            <a:ext cx="2229456" cy="369332"/>
          </a:xfrm>
          <a:prstGeom prst="rect">
            <a:avLst/>
          </a:prstGeom>
          <a:noFill/>
        </p:spPr>
        <p:txBody>
          <a:bodyPr wrap="square" rtlCol="0">
            <a:spAutoFit/>
          </a:bodyPr>
          <a:lstStyle/>
          <a:p>
            <a:r>
              <a:rPr lang="en-US" dirty="0"/>
              <a:t>3.  Perfected together</a:t>
            </a:r>
          </a:p>
        </p:txBody>
      </p:sp>
      <p:sp>
        <p:nvSpPr>
          <p:cNvPr id="81" name="TextBox 80"/>
          <p:cNvSpPr txBox="1"/>
          <p:nvPr/>
        </p:nvSpPr>
        <p:spPr>
          <a:xfrm>
            <a:off x="0" y="6172200"/>
            <a:ext cx="1070037" cy="338554"/>
          </a:xfrm>
          <a:prstGeom prst="rect">
            <a:avLst/>
          </a:prstGeom>
          <a:noFill/>
        </p:spPr>
        <p:txBody>
          <a:bodyPr wrap="square" rtlCol="0">
            <a:spAutoFit/>
          </a:bodyPr>
          <a:lstStyle/>
          <a:p>
            <a:r>
              <a:rPr lang="en-US" sz="1600" dirty="0"/>
              <a:t>Key Verses</a:t>
            </a:r>
          </a:p>
        </p:txBody>
      </p:sp>
      <p:sp>
        <p:nvSpPr>
          <p:cNvPr id="86" name="TextBox 85"/>
          <p:cNvSpPr txBox="1"/>
          <p:nvPr/>
        </p:nvSpPr>
        <p:spPr>
          <a:xfrm>
            <a:off x="3886200" y="6172200"/>
            <a:ext cx="2209800" cy="369332"/>
          </a:xfrm>
          <a:prstGeom prst="rect">
            <a:avLst/>
          </a:prstGeom>
          <a:noFill/>
        </p:spPr>
        <p:txBody>
          <a:bodyPr wrap="square" rtlCol="0">
            <a:spAutoFit/>
          </a:bodyPr>
          <a:lstStyle/>
          <a:p>
            <a:r>
              <a:rPr lang="en-US" dirty="0"/>
              <a:t>     1:10; 6:9-13</a:t>
            </a:r>
          </a:p>
        </p:txBody>
      </p:sp>
      <p:sp>
        <p:nvSpPr>
          <p:cNvPr id="59" name="TextBox 58"/>
          <p:cNvSpPr txBox="1"/>
          <p:nvPr/>
        </p:nvSpPr>
        <p:spPr>
          <a:xfrm>
            <a:off x="0" y="1524000"/>
            <a:ext cx="1004775" cy="646331"/>
          </a:xfrm>
          <a:prstGeom prst="rect">
            <a:avLst/>
          </a:prstGeom>
          <a:noFill/>
        </p:spPr>
        <p:txBody>
          <a:bodyPr wrap="square" rtlCol="0">
            <a:spAutoFit/>
          </a:bodyPr>
          <a:lstStyle/>
          <a:p>
            <a:r>
              <a:rPr lang="en-US" dirty="0"/>
              <a:t>55-56 </a:t>
            </a:r>
          </a:p>
          <a:p>
            <a:r>
              <a:rPr lang="en-US" dirty="0"/>
              <a:t>  A.D.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2 Corinthians</a:t>
            </a:r>
          </a:p>
        </p:txBody>
      </p:sp>
      <p:sp>
        <p:nvSpPr>
          <p:cNvPr id="3" name="Content Placeholder 2"/>
          <p:cNvSpPr>
            <a:spLocks noGrp="1"/>
          </p:cNvSpPr>
          <p:nvPr>
            <p:ph idx="1"/>
          </p:nvPr>
        </p:nvSpPr>
        <p:spPr>
          <a:xfrm>
            <a:off x="914400" y="1295400"/>
            <a:ext cx="8229600" cy="5082809"/>
          </a:xfrm>
        </p:spPr>
        <p:txBody>
          <a:bodyPr/>
          <a:lstStyle/>
          <a:p>
            <a:pPr>
              <a:buNone/>
            </a:pPr>
            <a:r>
              <a:rPr lang="en-US" dirty="0"/>
              <a:t>	    </a:t>
            </a:r>
            <a:endParaRPr lang="en-US" sz="1800" b="1" dirty="0"/>
          </a:p>
        </p:txBody>
      </p:sp>
      <p:sp>
        <p:nvSpPr>
          <p:cNvPr id="133" name="Footer Placeholder 132"/>
          <p:cNvSpPr>
            <a:spLocks noGrp="1"/>
          </p:cNvSpPr>
          <p:nvPr>
            <p:ph type="ftr" sz="quarter" idx="11"/>
          </p:nvPr>
        </p:nvSpPr>
        <p:spPr/>
        <p:txBody>
          <a:bodyPr/>
          <a:lstStyle/>
          <a:p>
            <a:r>
              <a:rPr lang="en-US" sz="1050" dirty="0"/>
              <a:t>                                     Modified From God's Masterwork - Swindoll</a:t>
            </a:r>
          </a:p>
        </p:txBody>
      </p:sp>
      <p:cxnSp>
        <p:nvCxnSpPr>
          <p:cNvPr id="5" name="Straight Connector 4"/>
          <p:cNvCxnSpPr/>
          <p:nvPr/>
        </p:nvCxnSpPr>
        <p:spPr>
          <a:xfrm rot="5400000">
            <a:off x="-266700" y="2781300"/>
            <a:ext cx="28956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239000" y="2667000"/>
            <a:ext cx="2819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4267200"/>
            <a:ext cx="3124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762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3914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66800" y="6553200"/>
            <a:ext cx="74676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53340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7150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flipV="1">
            <a:off x="1143000" y="4255532"/>
            <a:ext cx="2743200" cy="369332"/>
          </a:xfrm>
          <a:prstGeom prst="rect">
            <a:avLst/>
          </a:prstGeom>
          <a:noFill/>
        </p:spPr>
        <p:txBody>
          <a:bodyPr wrap="square" rtlCol="0">
            <a:spAutoFit/>
          </a:bodyPr>
          <a:lstStyle/>
          <a:p>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1676400" y="3657600"/>
            <a:ext cx="2133600" cy="615553"/>
          </a:xfrm>
          <a:prstGeom prst="rect">
            <a:avLst/>
          </a:prstGeom>
          <a:noFill/>
        </p:spPr>
        <p:txBody>
          <a:bodyPr wrap="square" rtlCol="0">
            <a:spAutoFit/>
          </a:bodyPr>
          <a:lstStyle/>
          <a:p>
            <a:r>
              <a:rPr lang="en-US" dirty="0"/>
              <a:t>             </a:t>
            </a:r>
            <a:r>
              <a:rPr lang="en-US" sz="1600" b="1" dirty="0"/>
              <a:t>Chapters </a:t>
            </a:r>
          </a:p>
          <a:p>
            <a:r>
              <a:rPr lang="en-US" sz="1600" b="1" dirty="0"/>
              <a:t>                1:3-7:16</a:t>
            </a:r>
          </a:p>
        </p:txBody>
      </p:sp>
      <p:sp>
        <p:nvSpPr>
          <p:cNvPr id="132" name="TextBox 131"/>
          <p:cNvSpPr txBox="1"/>
          <p:nvPr/>
        </p:nvSpPr>
        <p:spPr>
          <a:xfrm>
            <a:off x="1676400" y="4038600"/>
            <a:ext cx="1676400" cy="369332"/>
          </a:xfrm>
          <a:prstGeom prst="rect">
            <a:avLst/>
          </a:prstGeom>
          <a:noFill/>
        </p:spPr>
        <p:txBody>
          <a:bodyPr wrap="square" rtlCol="0">
            <a:spAutoFit/>
          </a:bodyPr>
          <a:lstStyle/>
          <a:p>
            <a:r>
              <a:rPr lang="en-US" dirty="0"/>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cxnSp>
        <p:nvCxnSpPr>
          <p:cNvPr id="40" name="Straight Connector 39"/>
          <p:cNvCxnSpPr/>
          <p:nvPr/>
        </p:nvCxnSpPr>
        <p:spPr>
          <a:xfrm rot="5400000">
            <a:off x="3467100" y="27813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4191000" y="4267200"/>
            <a:ext cx="4343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0" y="4572000"/>
            <a:ext cx="84582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0" y="48768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4953000" y="2743200"/>
            <a:ext cx="28194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4800600" y="3733800"/>
            <a:ext cx="1752600" cy="584775"/>
          </a:xfrm>
          <a:prstGeom prst="rect">
            <a:avLst/>
          </a:prstGeom>
          <a:noFill/>
        </p:spPr>
        <p:txBody>
          <a:bodyPr wrap="square" rtlCol="0">
            <a:spAutoFit/>
          </a:bodyPr>
          <a:lstStyle/>
          <a:p>
            <a:r>
              <a:rPr lang="en-US" sz="1600" b="1" dirty="0"/>
              <a:t>      Chapters </a:t>
            </a:r>
          </a:p>
          <a:p>
            <a:r>
              <a:rPr lang="en-US" sz="1600" b="1" dirty="0"/>
              <a:t>            8-9</a:t>
            </a:r>
          </a:p>
        </p:txBody>
      </p:sp>
      <p:sp>
        <p:nvSpPr>
          <p:cNvPr id="52" name="TextBox 51"/>
          <p:cNvSpPr txBox="1"/>
          <p:nvPr/>
        </p:nvSpPr>
        <p:spPr>
          <a:xfrm>
            <a:off x="6477000" y="3733800"/>
            <a:ext cx="2057400" cy="584775"/>
          </a:xfrm>
          <a:prstGeom prst="rect">
            <a:avLst/>
          </a:prstGeom>
          <a:noFill/>
        </p:spPr>
        <p:txBody>
          <a:bodyPr wrap="square" rtlCol="0">
            <a:spAutoFit/>
          </a:bodyPr>
          <a:lstStyle/>
          <a:p>
            <a:r>
              <a:rPr lang="en-US" sz="1600" dirty="0"/>
              <a:t>        </a:t>
            </a:r>
            <a:r>
              <a:rPr lang="en-US" sz="1600" b="1" dirty="0"/>
              <a:t>Chapters </a:t>
            </a:r>
          </a:p>
          <a:p>
            <a:r>
              <a:rPr lang="en-US" sz="1600" b="1" dirty="0"/>
              <a:t>       10:1-13:10</a:t>
            </a:r>
          </a:p>
        </p:txBody>
      </p:sp>
      <p:cxnSp>
        <p:nvCxnSpPr>
          <p:cNvPr id="104" name="Straight Connector 103"/>
          <p:cNvCxnSpPr/>
          <p:nvPr/>
        </p:nvCxnSpPr>
        <p:spPr>
          <a:xfrm rot="5400000">
            <a:off x="4191000" y="4800600"/>
            <a:ext cx="10668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rot="190978">
            <a:off x="778879" y="1277126"/>
            <a:ext cx="430887" cy="2916066"/>
          </a:xfrm>
          <a:prstGeom prst="rect">
            <a:avLst/>
          </a:prstGeom>
          <a:noFill/>
        </p:spPr>
        <p:txBody>
          <a:bodyPr vert="vert270" wrap="square" rtlCol="0">
            <a:spAutoFit/>
          </a:bodyPr>
          <a:lstStyle/>
          <a:p>
            <a:r>
              <a:rPr lang="en-US" sz="1600" b="1" dirty="0"/>
              <a:t>Introduction-Greeting (1:1-2)</a:t>
            </a:r>
          </a:p>
        </p:txBody>
      </p:sp>
      <p:sp>
        <p:nvSpPr>
          <p:cNvPr id="45" name="TextBox 44"/>
          <p:cNvSpPr txBox="1"/>
          <p:nvPr/>
        </p:nvSpPr>
        <p:spPr>
          <a:xfrm rot="288420">
            <a:off x="8633176" y="1288649"/>
            <a:ext cx="430887" cy="2986887"/>
          </a:xfrm>
          <a:prstGeom prst="rect">
            <a:avLst/>
          </a:prstGeom>
          <a:noFill/>
        </p:spPr>
        <p:txBody>
          <a:bodyPr vert="vert270" wrap="square" rtlCol="0">
            <a:spAutoFit/>
          </a:bodyPr>
          <a:lstStyle/>
          <a:p>
            <a:r>
              <a:rPr lang="en-US" sz="1600" b="1" dirty="0"/>
              <a:t>Conclusion-Farewell (13:11-14)</a:t>
            </a:r>
          </a:p>
        </p:txBody>
      </p:sp>
      <p:cxnSp>
        <p:nvCxnSpPr>
          <p:cNvPr id="46" name="Straight Connector 45"/>
          <p:cNvCxnSpPr/>
          <p:nvPr/>
        </p:nvCxnSpPr>
        <p:spPr>
          <a:xfrm rot="5400000">
            <a:off x="5715000" y="4800600"/>
            <a:ext cx="10668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1828800" y="1524000"/>
            <a:ext cx="2895600" cy="369332"/>
          </a:xfrm>
          <a:prstGeom prst="rect">
            <a:avLst/>
          </a:prstGeom>
          <a:noFill/>
        </p:spPr>
        <p:txBody>
          <a:bodyPr wrap="square" rtlCol="0">
            <a:spAutoFit/>
          </a:bodyPr>
          <a:lstStyle/>
          <a:p>
            <a:r>
              <a:rPr lang="en-US" b="1" dirty="0">
                <a:solidFill>
                  <a:srgbClr val="FFFF00"/>
                </a:solidFill>
                <a:latin typeface="Arial Black" pitchFamily="34" charset="0"/>
              </a:rPr>
              <a:t>Crucial Concerns</a:t>
            </a:r>
          </a:p>
        </p:txBody>
      </p:sp>
      <p:sp>
        <p:nvSpPr>
          <p:cNvPr id="54" name="TextBox 53"/>
          <p:cNvSpPr txBox="1"/>
          <p:nvPr/>
        </p:nvSpPr>
        <p:spPr>
          <a:xfrm>
            <a:off x="1524000" y="2133600"/>
            <a:ext cx="2721001" cy="830997"/>
          </a:xfrm>
          <a:prstGeom prst="rect">
            <a:avLst/>
          </a:prstGeom>
          <a:noFill/>
        </p:spPr>
        <p:txBody>
          <a:bodyPr wrap="square" rtlCol="0">
            <a:spAutoFit/>
          </a:bodyPr>
          <a:lstStyle/>
          <a:p>
            <a:pPr>
              <a:buFont typeface="Arial" pitchFamily="34" charset="0"/>
              <a:buChar char="•"/>
            </a:pPr>
            <a:r>
              <a:rPr lang="en-US" sz="1600" b="1" dirty="0"/>
              <a:t>Suffering and God’s comfort</a:t>
            </a:r>
          </a:p>
          <a:p>
            <a:pPr>
              <a:buFont typeface="Arial" pitchFamily="34" charset="0"/>
              <a:buChar char="•"/>
            </a:pPr>
            <a:r>
              <a:rPr lang="en-US" sz="1600" b="1" dirty="0"/>
              <a:t>Paul’s defense of his ministry</a:t>
            </a:r>
          </a:p>
          <a:p>
            <a:pPr>
              <a:buFont typeface="Arial" pitchFamily="34" charset="0"/>
              <a:buChar char="•"/>
            </a:pPr>
            <a:r>
              <a:rPr lang="en-US" sz="1600" b="1" dirty="0"/>
              <a:t>Persevering in godliness</a:t>
            </a:r>
          </a:p>
        </p:txBody>
      </p:sp>
      <p:sp>
        <p:nvSpPr>
          <p:cNvPr id="55" name="TextBox 54"/>
          <p:cNvSpPr txBox="1"/>
          <p:nvPr/>
        </p:nvSpPr>
        <p:spPr>
          <a:xfrm>
            <a:off x="4800600" y="1524000"/>
            <a:ext cx="2403592" cy="369332"/>
          </a:xfrm>
          <a:prstGeom prst="rect">
            <a:avLst/>
          </a:prstGeom>
          <a:noFill/>
        </p:spPr>
        <p:txBody>
          <a:bodyPr wrap="square" rtlCol="0">
            <a:spAutoFit/>
          </a:bodyPr>
          <a:lstStyle/>
          <a:p>
            <a:r>
              <a:rPr lang="en-US" dirty="0">
                <a:solidFill>
                  <a:srgbClr val="FFFF00"/>
                </a:solidFill>
                <a:latin typeface="Arial Black" pitchFamily="34" charset="0"/>
              </a:rPr>
              <a:t>      Giving</a:t>
            </a:r>
            <a:r>
              <a:rPr lang="en-US" dirty="0">
                <a:solidFill>
                  <a:srgbClr val="FFFF00"/>
                </a:solidFill>
              </a:rPr>
              <a:t> </a:t>
            </a:r>
          </a:p>
        </p:txBody>
      </p:sp>
      <p:sp>
        <p:nvSpPr>
          <p:cNvPr id="58" name="TextBox 57"/>
          <p:cNvSpPr txBox="1"/>
          <p:nvPr/>
        </p:nvSpPr>
        <p:spPr>
          <a:xfrm>
            <a:off x="4876800" y="2133600"/>
            <a:ext cx="1556567" cy="1077218"/>
          </a:xfrm>
          <a:prstGeom prst="rect">
            <a:avLst/>
          </a:prstGeom>
          <a:noFill/>
        </p:spPr>
        <p:txBody>
          <a:bodyPr wrap="square" rtlCol="0">
            <a:spAutoFit/>
          </a:bodyPr>
          <a:lstStyle/>
          <a:p>
            <a:pPr>
              <a:buFont typeface="Arial" pitchFamily="34" charset="0"/>
              <a:buChar char="•"/>
            </a:pPr>
            <a:r>
              <a:rPr lang="en-US" sz="1600" b="1" dirty="0"/>
              <a:t>Example of </a:t>
            </a:r>
            <a:br>
              <a:rPr lang="en-US" sz="1600" b="1" dirty="0"/>
            </a:br>
            <a:r>
              <a:rPr lang="en-US" sz="1600" b="1" dirty="0"/>
              <a:t>Macedonians</a:t>
            </a:r>
          </a:p>
          <a:p>
            <a:pPr>
              <a:buFont typeface="Arial" pitchFamily="34" charset="0"/>
              <a:buChar char="•"/>
            </a:pPr>
            <a:r>
              <a:rPr lang="en-US" sz="1600" b="1" dirty="0"/>
              <a:t>Command to </a:t>
            </a:r>
            <a:br>
              <a:rPr lang="en-US" sz="1600" b="1" dirty="0"/>
            </a:br>
            <a:r>
              <a:rPr lang="en-US" sz="1600" b="1" dirty="0"/>
              <a:t>Corinthians</a:t>
            </a:r>
          </a:p>
        </p:txBody>
      </p:sp>
      <p:sp>
        <p:nvSpPr>
          <p:cNvPr id="60" name="TextBox 59"/>
          <p:cNvSpPr txBox="1"/>
          <p:nvPr/>
        </p:nvSpPr>
        <p:spPr>
          <a:xfrm>
            <a:off x="6553200" y="1524000"/>
            <a:ext cx="2362200" cy="338554"/>
          </a:xfrm>
          <a:prstGeom prst="rect">
            <a:avLst/>
          </a:prstGeom>
          <a:noFill/>
        </p:spPr>
        <p:txBody>
          <a:bodyPr wrap="square" rtlCol="0">
            <a:spAutoFit/>
          </a:bodyPr>
          <a:lstStyle/>
          <a:p>
            <a:r>
              <a:rPr lang="en-US" sz="1600" dirty="0">
                <a:solidFill>
                  <a:srgbClr val="FFFF00"/>
                </a:solidFill>
                <a:latin typeface="Arial Black" pitchFamily="34" charset="0"/>
              </a:rPr>
              <a:t>Apostolic Authority</a:t>
            </a:r>
          </a:p>
        </p:txBody>
      </p:sp>
      <p:sp>
        <p:nvSpPr>
          <p:cNvPr id="63" name="TextBox 62"/>
          <p:cNvSpPr txBox="1"/>
          <p:nvPr/>
        </p:nvSpPr>
        <p:spPr>
          <a:xfrm>
            <a:off x="6477000" y="2133600"/>
            <a:ext cx="2193598" cy="1846659"/>
          </a:xfrm>
          <a:prstGeom prst="rect">
            <a:avLst/>
          </a:prstGeom>
          <a:noFill/>
        </p:spPr>
        <p:txBody>
          <a:bodyPr wrap="square" rtlCol="0">
            <a:spAutoFit/>
          </a:bodyPr>
          <a:lstStyle/>
          <a:p>
            <a:pPr>
              <a:buFont typeface="Arial" pitchFamily="34" charset="0"/>
              <a:buChar char="•"/>
            </a:pPr>
            <a:r>
              <a:rPr lang="en-US" sz="1600" b="1" dirty="0"/>
              <a:t>Reply to critics</a:t>
            </a:r>
          </a:p>
          <a:p>
            <a:pPr>
              <a:buFont typeface="Arial" pitchFamily="34" charset="0"/>
              <a:buChar char="•"/>
            </a:pPr>
            <a:r>
              <a:rPr lang="en-US" sz="1600" b="1" dirty="0"/>
              <a:t>Justification</a:t>
            </a:r>
          </a:p>
          <a:p>
            <a:pPr>
              <a:buFont typeface="Arial" pitchFamily="34" charset="0"/>
              <a:buChar char="•"/>
            </a:pPr>
            <a:r>
              <a:rPr lang="en-US" sz="1600" b="1" dirty="0"/>
              <a:t>False teachers</a:t>
            </a:r>
          </a:p>
          <a:p>
            <a:pPr>
              <a:buFont typeface="Arial" pitchFamily="34" charset="0"/>
              <a:buChar char="•"/>
            </a:pPr>
            <a:r>
              <a:rPr lang="en-US" sz="1600" b="1" dirty="0"/>
              <a:t>Credentials</a:t>
            </a:r>
          </a:p>
          <a:p>
            <a:pPr>
              <a:buFont typeface="Arial" pitchFamily="34" charset="0"/>
              <a:buChar char="•"/>
            </a:pPr>
            <a:r>
              <a:rPr lang="en-US" sz="1600" b="1" dirty="0"/>
              <a:t>God’s power perfected   </a:t>
            </a:r>
            <a:br>
              <a:rPr lang="en-US" sz="1600" b="1" dirty="0"/>
            </a:br>
            <a:r>
              <a:rPr lang="en-US" sz="1600" b="1" dirty="0"/>
              <a:t>  in weakness</a:t>
            </a:r>
          </a:p>
          <a:p>
            <a:pPr>
              <a:buFont typeface="Arial" pitchFamily="34" charset="0"/>
              <a:buChar char="•"/>
            </a:pPr>
            <a:endParaRPr lang="en-US" b="1" dirty="0"/>
          </a:p>
        </p:txBody>
      </p:sp>
      <p:sp>
        <p:nvSpPr>
          <p:cNvPr id="64" name="TextBox 63"/>
          <p:cNvSpPr txBox="1"/>
          <p:nvPr/>
        </p:nvSpPr>
        <p:spPr>
          <a:xfrm>
            <a:off x="228600" y="4267200"/>
            <a:ext cx="745397" cy="369332"/>
          </a:xfrm>
          <a:prstGeom prst="rect">
            <a:avLst/>
          </a:prstGeom>
          <a:noFill/>
        </p:spPr>
        <p:txBody>
          <a:bodyPr wrap="none" rtlCol="0">
            <a:spAutoFit/>
          </a:bodyPr>
          <a:lstStyle/>
          <a:p>
            <a:r>
              <a:rPr lang="en-US" dirty="0"/>
              <a:t>Scope</a:t>
            </a:r>
          </a:p>
        </p:txBody>
      </p:sp>
      <p:sp>
        <p:nvSpPr>
          <p:cNvPr id="65" name="TextBox 64"/>
          <p:cNvSpPr txBox="1"/>
          <p:nvPr/>
        </p:nvSpPr>
        <p:spPr>
          <a:xfrm>
            <a:off x="2590800" y="4267200"/>
            <a:ext cx="1295400" cy="369332"/>
          </a:xfrm>
          <a:prstGeom prst="rect">
            <a:avLst/>
          </a:prstGeom>
          <a:noFill/>
        </p:spPr>
        <p:txBody>
          <a:bodyPr wrap="square" rtlCol="0">
            <a:spAutoFit/>
          </a:bodyPr>
          <a:lstStyle/>
          <a:p>
            <a:r>
              <a:rPr lang="en-US" dirty="0"/>
              <a:t>Past</a:t>
            </a:r>
          </a:p>
        </p:txBody>
      </p:sp>
      <p:sp>
        <p:nvSpPr>
          <p:cNvPr id="66" name="TextBox 65"/>
          <p:cNvSpPr txBox="1"/>
          <p:nvPr/>
        </p:nvSpPr>
        <p:spPr>
          <a:xfrm>
            <a:off x="5105400" y="4267200"/>
            <a:ext cx="897682" cy="369332"/>
          </a:xfrm>
          <a:prstGeom prst="rect">
            <a:avLst/>
          </a:prstGeom>
          <a:noFill/>
        </p:spPr>
        <p:txBody>
          <a:bodyPr wrap="none" rtlCol="0">
            <a:spAutoFit/>
          </a:bodyPr>
          <a:lstStyle/>
          <a:p>
            <a:r>
              <a:rPr lang="en-US" dirty="0"/>
              <a:t>Present</a:t>
            </a:r>
          </a:p>
        </p:txBody>
      </p:sp>
      <p:sp>
        <p:nvSpPr>
          <p:cNvPr id="67" name="TextBox 66"/>
          <p:cNvSpPr txBox="1"/>
          <p:nvPr/>
        </p:nvSpPr>
        <p:spPr>
          <a:xfrm>
            <a:off x="6858000" y="4267200"/>
            <a:ext cx="990600" cy="369332"/>
          </a:xfrm>
          <a:prstGeom prst="rect">
            <a:avLst/>
          </a:prstGeom>
          <a:noFill/>
        </p:spPr>
        <p:txBody>
          <a:bodyPr wrap="square" rtlCol="0">
            <a:spAutoFit/>
          </a:bodyPr>
          <a:lstStyle/>
          <a:p>
            <a:r>
              <a:rPr lang="en-US" dirty="0"/>
              <a:t>   Future</a:t>
            </a:r>
          </a:p>
        </p:txBody>
      </p:sp>
      <p:sp>
        <p:nvSpPr>
          <p:cNvPr id="68" name="TextBox 67"/>
          <p:cNvSpPr txBox="1"/>
          <p:nvPr/>
        </p:nvSpPr>
        <p:spPr>
          <a:xfrm>
            <a:off x="228600" y="4572000"/>
            <a:ext cx="712054" cy="369332"/>
          </a:xfrm>
          <a:prstGeom prst="rect">
            <a:avLst/>
          </a:prstGeom>
          <a:noFill/>
        </p:spPr>
        <p:txBody>
          <a:bodyPr wrap="none" rtlCol="0">
            <a:spAutoFit/>
          </a:bodyPr>
          <a:lstStyle/>
          <a:p>
            <a:r>
              <a:rPr lang="en-US" dirty="0"/>
              <a:t> Issue</a:t>
            </a:r>
          </a:p>
        </p:txBody>
      </p:sp>
      <p:sp>
        <p:nvSpPr>
          <p:cNvPr id="69" name="TextBox 68"/>
          <p:cNvSpPr txBox="1"/>
          <p:nvPr/>
        </p:nvSpPr>
        <p:spPr>
          <a:xfrm>
            <a:off x="1524000" y="4572000"/>
            <a:ext cx="2438400" cy="369332"/>
          </a:xfrm>
          <a:prstGeom prst="rect">
            <a:avLst/>
          </a:prstGeom>
          <a:noFill/>
        </p:spPr>
        <p:txBody>
          <a:bodyPr wrap="square" rtlCol="0">
            <a:spAutoFit/>
          </a:bodyPr>
          <a:lstStyle/>
          <a:p>
            <a:r>
              <a:rPr lang="en-US" dirty="0"/>
              <a:t>       Misunderstandings</a:t>
            </a:r>
          </a:p>
        </p:txBody>
      </p:sp>
      <p:sp>
        <p:nvSpPr>
          <p:cNvPr id="72" name="TextBox 71"/>
          <p:cNvSpPr txBox="1"/>
          <p:nvPr/>
        </p:nvSpPr>
        <p:spPr>
          <a:xfrm>
            <a:off x="4800600" y="4572000"/>
            <a:ext cx="1551629" cy="369332"/>
          </a:xfrm>
          <a:prstGeom prst="rect">
            <a:avLst/>
          </a:prstGeom>
          <a:noFill/>
        </p:spPr>
        <p:txBody>
          <a:bodyPr wrap="square" rtlCol="0">
            <a:spAutoFit/>
          </a:bodyPr>
          <a:lstStyle/>
          <a:p>
            <a:r>
              <a:rPr lang="en-US" dirty="0"/>
              <a:t>Needy Saints</a:t>
            </a:r>
          </a:p>
        </p:txBody>
      </p:sp>
      <p:sp>
        <p:nvSpPr>
          <p:cNvPr id="74" name="TextBox 73"/>
          <p:cNvSpPr txBox="1"/>
          <p:nvPr/>
        </p:nvSpPr>
        <p:spPr>
          <a:xfrm>
            <a:off x="6172200" y="4572000"/>
            <a:ext cx="2713269" cy="369332"/>
          </a:xfrm>
          <a:prstGeom prst="rect">
            <a:avLst/>
          </a:prstGeom>
          <a:noFill/>
        </p:spPr>
        <p:txBody>
          <a:bodyPr wrap="square" rtlCol="0">
            <a:spAutoFit/>
          </a:bodyPr>
          <a:lstStyle/>
          <a:p>
            <a:r>
              <a:rPr lang="en-US" dirty="0"/>
              <a:t>  </a:t>
            </a:r>
            <a:r>
              <a:rPr lang="en-US" sz="1600" dirty="0"/>
              <a:t>Vindication of Apostleship</a:t>
            </a:r>
          </a:p>
        </p:txBody>
      </p:sp>
      <p:sp>
        <p:nvSpPr>
          <p:cNvPr id="76" name="TextBox 75"/>
          <p:cNvSpPr txBox="1"/>
          <p:nvPr/>
        </p:nvSpPr>
        <p:spPr>
          <a:xfrm>
            <a:off x="-152400" y="5410200"/>
            <a:ext cx="1614030" cy="338554"/>
          </a:xfrm>
          <a:prstGeom prst="rect">
            <a:avLst/>
          </a:prstGeom>
          <a:noFill/>
        </p:spPr>
        <p:txBody>
          <a:bodyPr wrap="square" rtlCol="0">
            <a:spAutoFit/>
          </a:bodyPr>
          <a:lstStyle/>
          <a:p>
            <a:r>
              <a:rPr lang="en-US" sz="1600" dirty="0"/>
              <a:t>  Main Theme  </a:t>
            </a:r>
          </a:p>
        </p:txBody>
      </p:sp>
      <p:sp>
        <p:nvSpPr>
          <p:cNvPr id="79" name="TextBox 78"/>
          <p:cNvSpPr txBox="1"/>
          <p:nvPr/>
        </p:nvSpPr>
        <p:spPr>
          <a:xfrm>
            <a:off x="228600" y="4953000"/>
            <a:ext cx="688330" cy="369332"/>
          </a:xfrm>
          <a:prstGeom prst="rect">
            <a:avLst/>
          </a:prstGeom>
          <a:noFill/>
        </p:spPr>
        <p:txBody>
          <a:bodyPr wrap="none" rtlCol="0">
            <a:spAutoFit/>
          </a:bodyPr>
          <a:lstStyle/>
          <a:p>
            <a:r>
              <a:rPr lang="en-US" dirty="0"/>
              <a:t> Tone</a:t>
            </a:r>
          </a:p>
        </p:txBody>
      </p:sp>
      <p:sp>
        <p:nvSpPr>
          <p:cNvPr id="80" name="TextBox 79"/>
          <p:cNvSpPr txBox="1"/>
          <p:nvPr/>
        </p:nvSpPr>
        <p:spPr>
          <a:xfrm>
            <a:off x="1600200" y="4953000"/>
            <a:ext cx="2514600" cy="369332"/>
          </a:xfrm>
          <a:prstGeom prst="rect">
            <a:avLst/>
          </a:prstGeom>
          <a:noFill/>
        </p:spPr>
        <p:txBody>
          <a:bodyPr wrap="square" rtlCol="0">
            <a:spAutoFit/>
          </a:bodyPr>
          <a:lstStyle/>
          <a:p>
            <a:r>
              <a:rPr lang="en-US" dirty="0"/>
              <a:t>  Forgiving, grateful, bold</a:t>
            </a:r>
          </a:p>
        </p:txBody>
      </p:sp>
      <p:sp>
        <p:nvSpPr>
          <p:cNvPr id="81" name="TextBox 80"/>
          <p:cNvSpPr txBox="1"/>
          <p:nvPr/>
        </p:nvSpPr>
        <p:spPr>
          <a:xfrm>
            <a:off x="4953000" y="4953000"/>
            <a:ext cx="1107739" cy="369332"/>
          </a:xfrm>
          <a:prstGeom prst="rect">
            <a:avLst/>
          </a:prstGeom>
          <a:noFill/>
        </p:spPr>
        <p:txBody>
          <a:bodyPr wrap="square" rtlCol="0">
            <a:spAutoFit/>
          </a:bodyPr>
          <a:lstStyle/>
          <a:p>
            <a:r>
              <a:rPr lang="en-US" dirty="0"/>
              <a:t>Confident</a:t>
            </a:r>
          </a:p>
        </p:txBody>
      </p:sp>
      <p:sp>
        <p:nvSpPr>
          <p:cNvPr id="85" name="TextBox 84"/>
          <p:cNvSpPr txBox="1"/>
          <p:nvPr/>
        </p:nvSpPr>
        <p:spPr>
          <a:xfrm>
            <a:off x="6248400" y="4953000"/>
            <a:ext cx="2339870" cy="369332"/>
          </a:xfrm>
          <a:prstGeom prst="rect">
            <a:avLst/>
          </a:prstGeom>
          <a:noFill/>
        </p:spPr>
        <p:txBody>
          <a:bodyPr wrap="square" rtlCol="0">
            <a:spAutoFit/>
          </a:bodyPr>
          <a:lstStyle/>
          <a:p>
            <a:r>
              <a:rPr lang="en-US" dirty="0"/>
              <a:t>   Defensive &amp; strong</a:t>
            </a:r>
          </a:p>
        </p:txBody>
      </p:sp>
      <p:sp>
        <p:nvSpPr>
          <p:cNvPr id="86" name="TextBox 85"/>
          <p:cNvSpPr txBox="1"/>
          <p:nvPr/>
        </p:nvSpPr>
        <p:spPr>
          <a:xfrm>
            <a:off x="1447800" y="5334000"/>
            <a:ext cx="184731" cy="369332"/>
          </a:xfrm>
          <a:prstGeom prst="rect">
            <a:avLst/>
          </a:prstGeom>
          <a:noFill/>
        </p:spPr>
        <p:txBody>
          <a:bodyPr wrap="none" rtlCol="0">
            <a:spAutoFit/>
          </a:bodyPr>
          <a:lstStyle/>
          <a:p>
            <a:endParaRPr lang="en-US" dirty="0"/>
          </a:p>
        </p:txBody>
      </p:sp>
      <p:sp>
        <p:nvSpPr>
          <p:cNvPr id="90" name="TextBox 89"/>
          <p:cNvSpPr txBox="1"/>
          <p:nvPr/>
        </p:nvSpPr>
        <p:spPr>
          <a:xfrm flipH="1">
            <a:off x="2895600" y="5334000"/>
            <a:ext cx="5562600" cy="369332"/>
          </a:xfrm>
          <a:prstGeom prst="rect">
            <a:avLst/>
          </a:prstGeom>
          <a:noFill/>
        </p:spPr>
        <p:txBody>
          <a:bodyPr wrap="square" rtlCol="0">
            <a:spAutoFit/>
          </a:bodyPr>
          <a:lstStyle/>
          <a:p>
            <a:r>
              <a:rPr lang="en-US" dirty="0"/>
              <a:t>Paul’s defense of his apostleship and message</a:t>
            </a:r>
          </a:p>
        </p:txBody>
      </p:sp>
      <p:sp>
        <p:nvSpPr>
          <p:cNvPr id="92" name="TextBox 91"/>
          <p:cNvSpPr txBox="1"/>
          <p:nvPr/>
        </p:nvSpPr>
        <p:spPr>
          <a:xfrm>
            <a:off x="-152400" y="5867400"/>
            <a:ext cx="1330671" cy="369332"/>
          </a:xfrm>
          <a:prstGeom prst="rect">
            <a:avLst/>
          </a:prstGeom>
          <a:noFill/>
        </p:spPr>
        <p:txBody>
          <a:bodyPr wrap="square" rtlCol="0">
            <a:spAutoFit/>
          </a:bodyPr>
          <a:lstStyle/>
          <a:p>
            <a:r>
              <a:rPr lang="en-US" dirty="0"/>
              <a:t>  Key Verses</a:t>
            </a:r>
          </a:p>
        </p:txBody>
      </p:sp>
      <p:sp>
        <p:nvSpPr>
          <p:cNvPr id="93" name="TextBox 92"/>
          <p:cNvSpPr txBox="1"/>
          <p:nvPr/>
        </p:nvSpPr>
        <p:spPr>
          <a:xfrm>
            <a:off x="1066800" y="5715000"/>
            <a:ext cx="3505200" cy="646331"/>
          </a:xfrm>
          <a:prstGeom prst="rect">
            <a:avLst/>
          </a:prstGeom>
          <a:noFill/>
        </p:spPr>
        <p:txBody>
          <a:bodyPr wrap="square" rtlCol="0">
            <a:spAutoFit/>
          </a:bodyPr>
          <a:lstStyle/>
          <a:p>
            <a:r>
              <a:rPr lang="en-US" dirty="0"/>
              <a:t>“For we preach not ourselves, but </a:t>
            </a:r>
          </a:p>
          <a:p>
            <a:r>
              <a:rPr lang="en-US" dirty="0"/>
              <a:t>  Christ Jesus, the Lord…” (4:5)</a:t>
            </a:r>
          </a:p>
        </p:txBody>
      </p:sp>
      <p:cxnSp>
        <p:nvCxnSpPr>
          <p:cNvPr id="94" name="Straight Connector 93"/>
          <p:cNvCxnSpPr/>
          <p:nvPr/>
        </p:nvCxnSpPr>
        <p:spPr>
          <a:xfrm rot="5400000">
            <a:off x="4305300" y="6134100"/>
            <a:ext cx="838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5400000">
            <a:off x="5829300" y="6134100"/>
            <a:ext cx="8382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98" name="TextBox 97"/>
          <p:cNvSpPr txBox="1"/>
          <p:nvPr/>
        </p:nvSpPr>
        <p:spPr>
          <a:xfrm>
            <a:off x="4648200" y="5715000"/>
            <a:ext cx="1820061" cy="1200329"/>
          </a:xfrm>
          <a:prstGeom prst="rect">
            <a:avLst/>
          </a:prstGeom>
          <a:noFill/>
        </p:spPr>
        <p:txBody>
          <a:bodyPr wrap="square" rtlCol="0">
            <a:spAutoFit/>
          </a:bodyPr>
          <a:lstStyle/>
          <a:p>
            <a:r>
              <a:rPr lang="en-US" dirty="0"/>
              <a:t>“God loves a</a:t>
            </a:r>
          </a:p>
          <a:p>
            <a:r>
              <a:rPr lang="en-US" dirty="0"/>
              <a:t> cheerful giver”</a:t>
            </a:r>
            <a:br>
              <a:rPr lang="en-US" dirty="0"/>
            </a:br>
            <a:r>
              <a:rPr lang="en-US" dirty="0"/>
              <a:t>         (9:7)</a:t>
            </a:r>
          </a:p>
          <a:p>
            <a:endParaRPr lang="en-US" dirty="0"/>
          </a:p>
        </p:txBody>
      </p:sp>
      <p:sp>
        <p:nvSpPr>
          <p:cNvPr id="101" name="TextBox 100"/>
          <p:cNvSpPr txBox="1"/>
          <p:nvPr/>
        </p:nvSpPr>
        <p:spPr>
          <a:xfrm>
            <a:off x="6477000" y="5715000"/>
            <a:ext cx="2286000" cy="646331"/>
          </a:xfrm>
          <a:prstGeom prst="rect">
            <a:avLst/>
          </a:prstGeom>
          <a:noFill/>
        </p:spPr>
        <p:txBody>
          <a:bodyPr wrap="square" rtlCol="0">
            <a:spAutoFit/>
          </a:bodyPr>
          <a:lstStyle/>
          <a:p>
            <a:r>
              <a:rPr lang="en-US" dirty="0"/>
              <a:t>“I will  not be put to    </a:t>
            </a:r>
            <a:br>
              <a:rPr lang="en-US" dirty="0"/>
            </a:br>
            <a:r>
              <a:rPr lang="en-US" dirty="0"/>
              <a:t>      shame.” (10:8) </a:t>
            </a:r>
          </a:p>
        </p:txBody>
      </p:sp>
      <p:sp>
        <p:nvSpPr>
          <p:cNvPr id="102" name="TextBox 101"/>
          <p:cNvSpPr txBox="1"/>
          <p:nvPr/>
        </p:nvSpPr>
        <p:spPr>
          <a:xfrm>
            <a:off x="0" y="1524000"/>
            <a:ext cx="990600" cy="646331"/>
          </a:xfrm>
          <a:prstGeom prst="rect">
            <a:avLst/>
          </a:prstGeom>
          <a:noFill/>
        </p:spPr>
        <p:txBody>
          <a:bodyPr wrap="square" rtlCol="0">
            <a:spAutoFit/>
          </a:bodyPr>
          <a:lstStyle/>
          <a:p>
            <a:r>
              <a:rPr lang="en-US" dirty="0"/>
              <a:t>56-57 A.D.</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emplate>
  <TotalTime>151</TotalTime>
  <Words>6065</Words>
  <Application>Microsoft Macintosh PowerPoint</Application>
  <PresentationFormat>On-screen Show (4:3)</PresentationFormat>
  <Paragraphs>1915</Paragraphs>
  <Slides>28</Slides>
  <Notes>27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Arial</vt:lpstr>
      <vt:lpstr>Arial Black</vt:lpstr>
      <vt:lpstr>Arial Narrow</vt:lpstr>
      <vt:lpstr>Calibri</vt:lpstr>
      <vt:lpstr>Corbel</vt:lpstr>
      <vt:lpstr>Wingdings</vt:lpstr>
      <vt:lpstr>Wingdings 2</vt:lpstr>
      <vt:lpstr>Wingdings 3</vt:lpstr>
      <vt:lpstr>Module</vt:lpstr>
      <vt:lpstr>Symphony of the Scriptures</vt:lpstr>
      <vt:lpstr>Matthew</vt:lpstr>
      <vt:lpstr>Mark</vt:lpstr>
      <vt:lpstr>Luke</vt:lpstr>
      <vt:lpstr>John</vt:lpstr>
      <vt:lpstr>Acts</vt:lpstr>
      <vt:lpstr>Romans</vt:lpstr>
      <vt:lpstr>1 Corinthians</vt:lpstr>
      <vt:lpstr>2 Corinthians</vt:lpstr>
      <vt:lpstr>Galatians</vt:lpstr>
      <vt:lpstr>Ephesians</vt:lpstr>
      <vt:lpstr>Philippians</vt:lpstr>
      <vt:lpstr>Colossians</vt:lpstr>
      <vt:lpstr>1 Thessalonians</vt:lpstr>
      <vt:lpstr>2 Thessalonians</vt:lpstr>
      <vt:lpstr>1 Timothy</vt:lpstr>
      <vt:lpstr>2 Timothy</vt:lpstr>
      <vt:lpstr>Titus</vt:lpstr>
      <vt:lpstr>Philemon</vt:lpstr>
      <vt:lpstr>Hebrews</vt:lpstr>
      <vt:lpstr>James</vt:lpstr>
      <vt:lpstr> 1 Peter</vt:lpstr>
      <vt:lpstr> 2 Peter</vt:lpstr>
      <vt:lpstr>1 John</vt:lpstr>
      <vt:lpstr> 2 John</vt:lpstr>
      <vt:lpstr> 3 John</vt:lpstr>
      <vt:lpstr> Jude</vt:lpstr>
      <vt:lpstr> Revelation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rfink</dc:creator>
  <cp:lastModifiedBy>Ross Fink</cp:lastModifiedBy>
  <cp:revision>19</cp:revision>
  <dcterms:created xsi:type="dcterms:W3CDTF">2010-11-07T11:38:16Z</dcterms:created>
  <dcterms:modified xsi:type="dcterms:W3CDTF">2021-10-30T13:43:24Z</dcterms:modified>
</cp:coreProperties>
</file>